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88" r:id="rId2"/>
  </p:sldMasterIdLst>
  <p:notesMasterIdLst>
    <p:notesMasterId r:id="rId36"/>
  </p:notesMasterIdLst>
  <p:sldIdLst>
    <p:sldId id="256" r:id="rId3"/>
    <p:sldId id="300" r:id="rId4"/>
    <p:sldId id="317" r:id="rId5"/>
    <p:sldId id="299" r:id="rId6"/>
    <p:sldId id="308" r:id="rId7"/>
    <p:sldId id="290" r:id="rId8"/>
    <p:sldId id="309" r:id="rId9"/>
    <p:sldId id="314" r:id="rId10"/>
    <p:sldId id="267" r:id="rId11"/>
    <p:sldId id="279" r:id="rId12"/>
    <p:sldId id="280" r:id="rId13"/>
    <p:sldId id="316" r:id="rId14"/>
    <p:sldId id="313" r:id="rId15"/>
    <p:sldId id="295" r:id="rId16"/>
    <p:sldId id="296" r:id="rId17"/>
    <p:sldId id="297" r:id="rId18"/>
    <p:sldId id="326" r:id="rId19"/>
    <p:sldId id="328" r:id="rId20"/>
    <p:sldId id="329" r:id="rId21"/>
    <p:sldId id="330" r:id="rId22"/>
    <p:sldId id="331" r:id="rId23"/>
    <p:sldId id="332" r:id="rId24"/>
    <p:sldId id="333" r:id="rId25"/>
    <p:sldId id="276" r:id="rId26"/>
    <p:sldId id="322" r:id="rId27"/>
    <p:sldId id="307" r:id="rId28"/>
    <p:sldId id="285" r:id="rId29"/>
    <p:sldId id="319" r:id="rId30"/>
    <p:sldId id="320" r:id="rId31"/>
    <p:sldId id="321" r:id="rId32"/>
    <p:sldId id="318" r:id="rId33"/>
    <p:sldId id="327" r:id="rId34"/>
    <p:sldId id="323" r:id="rId35"/>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pitchFamily="34" charset="0"/>
        <a:ea typeface="新細明體" pitchFamily="18" charset="-120"/>
        <a:cs typeface="+mn-cs"/>
      </a:defRPr>
    </a:lvl5pPr>
    <a:lvl6pPr marL="2286000" algn="l" defTabSz="914400" rtl="0" eaLnBrk="1" latinLnBrk="0" hangingPunct="1">
      <a:defRPr kumimoji="1" kern="1200">
        <a:solidFill>
          <a:schemeClr val="tx1"/>
        </a:solidFill>
        <a:latin typeface="Arial" pitchFamily="34" charset="0"/>
        <a:ea typeface="新細明體" pitchFamily="18" charset="-120"/>
        <a:cs typeface="+mn-cs"/>
      </a:defRPr>
    </a:lvl6pPr>
    <a:lvl7pPr marL="2743200" algn="l" defTabSz="914400" rtl="0" eaLnBrk="1" latinLnBrk="0" hangingPunct="1">
      <a:defRPr kumimoji="1" kern="1200">
        <a:solidFill>
          <a:schemeClr val="tx1"/>
        </a:solidFill>
        <a:latin typeface="Arial" pitchFamily="34" charset="0"/>
        <a:ea typeface="新細明體" pitchFamily="18" charset="-120"/>
        <a:cs typeface="+mn-cs"/>
      </a:defRPr>
    </a:lvl7pPr>
    <a:lvl8pPr marL="3200400" algn="l" defTabSz="914400" rtl="0" eaLnBrk="1" latinLnBrk="0" hangingPunct="1">
      <a:defRPr kumimoji="1" kern="1200">
        <a:solidFill>
          <a:schemeClr val="tx1"/>
        </a:solidFill>
        <a:latin typeface="Arial" pitchFamily="34" charset="0"/>
        <a:ea typeface="新細明體" pitchFamily="18" charset="-120"/>
        <a:cs typeface="+mn-cs"/>
      </a:defRPr>
    </a:lvl8pPr>
    <a:lvl9pPr marL="3657600" algn="l" defTabSz="914400" rtl="0" eaLnBrk="1" latinLnBrk="0" hangingPunct="1">
      <a:defRPr kumimoji="1" kern="1200">
        <a:solidFill>
          <a:schemeClr val="tx1"/>
        </a:solidFill>
        <a:latin typeface="Arial" pitchFamily="34"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中等深淺樣式 4 - 輔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35" autoAdjust="0"/>
    <p:restoredTop sz="87709" autoAdjust="0"/>
  </p:normalViewPr>
  <p:slideViewPr>
    <p:cSldViewPr showGuides="1">
      <p:cViewPr>
        <p:scale>
          <a:sx n="80" d="100"/>
          <a:sy n="80" d="100"/>
        </p:scale>
        <p:origin x="-1548" y="-72"/>
      </p:cViewPr>
      <p:guideLst>
        <p:guide orient="horz" pos="2160"/>
        <p:guide pos="2880"/>
      </p:guideLst>
    </p:cSldViewPr>
  </p:slideViewPr>
  <p:outlineViewPr>
    <p:cViewPr>
      <p:scale>
        <a:sx n="33" d="100"/>
        <a:sy n="33" d="100"/>
      </p:scale>
      <p:origin x="106" y="356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iagrams/_rels/data1.xml.rels><?xml version="1.0" encoding="UTF-8" standalone="yes"?>
<Relationships xmlns="http://schemas.openxmlformats.org/package/2006/relationships"><Relationship Id="rId8" Type="http://schemas.openxmlformats.org/officeDocument/2006/relationships/hyperlink" Target="http://www.sinyi.org.tw/" TargetMode="External"/><Relationship Id="rId3" Type="http://schemas.openxmlformats.org/officeDocument/2006/relationships/hyperlink" Target="http://www.sinyi.com.tw/royal/index.asp" TargetMode="External"/><Relationship Id="rId7" Type="http://schemas.openxmlformats.org/officeDocument/2006/relationships/hyperlink" Target="http://www.riches.com.tw/" TargetMode="External"/><Relationship Id="rId12" Type="http://schemas.openxmlformats.org/officeDocument/2006/relationships/hyperlink" Target="http://www.coldwellbanker.com/" TargetMode="External"/><Relationship Id="rId2" Type="http://schemas.openxmlformats.org/officeDocument/2006/relationships/hyperlink" Target="http://www.sinyi-commercial.com.tw/commercial/default.htm" TargetMode="External"/><Relationship Id="rId1" Type="http://schemas.openxmlformats.org/officeDocument/2006/relationships/hyperlink" Target="http://www.sinyi-rema.com.tw/sinyi-rema/default.asp" TargetMode="External"/><Relationship Id="rId6" Type="http://schemas.openxmlformats.org/officeDocument/2006/relationships/hyperlink" Target="http://www.an-sin.com.tw/" TargetMode="External"/><Relationship Id="rId11" Type="http://schemas.openxmlformats.org/officeDocument/2006/relationships/hyperlink" Target="http://www.coldwellbanker.com.cn/" TargetMode="External"/><Relationship Id="rId5" Type="http://schemas.openxmlformats.org/officeDocument/2006/relationships/hyperlink" Target="http://www.sinyi.com.tw/app/" TargetMode="External"/><Relationship Id="rId10" Type="http://schemas.openxmlformats.org/officeDocument/2006/relationships/hyperlink" Target="http://www.taiwan4718.org.tw/" TargetMode="External"/><Relationship Id="rId4" Type="http://schemas.openxmlformats.org/officeDocument/2006/relationships/hyperlink" Target="http://www.sinyi.com.tw/retail/index.asp" TargetMode="External"/><Relationship Id="rId9" Type="http://schemas.openxmlformats.org/officeDocument/2006/relationships/hyperlink" Target="http://www.ncscre.nccu.edu.tw/" TargetMode="External"/></Relationships>
</file>

<file path=ppt/diagrams/_rels/drawing1.xml.rels><?xml version="1.0" encoding="UTF-8" standalone="yes"?>
<Relationships xmlns="http://schemas.openxmlformats.org/package/2006/relationships"><Relationship Id="rId8" Type="http://schemas.openxmlformats.org/officeDocument/2006/relationships/hyperlink" Target="http://www.taiwan4718.org.tw/" TargetMode="External"/><Relationship Id="rId3" Type="http://schemas.openxmlformats.org/officeDocument/2006/relationships/hyperlink" Target="http://www.sinyi.com.tw/royal/index.asp" TargetMode="External"/><Relationship Id="rId7" Type="http://schemas.openxmlformats.org/officeDocument/2006/relationships/hyperlink" Target="http://www.ncscre.nccu.edu.tw/" TargetMode="External"/><Relationship Id="rId12" Type="http://schemas.openxmlformats.org/officeDocument/2006/relationships/hyperlink" Target="http://www.coldwellbanker.com/" TargetMode="External"/><Relationship Id="rId2" Type="http://schemas.openxmlformats.org/officeDocument/2006/relationships/hyperlink" Target="http://www.sinyi-commercial.com.tw/commercial/default.htm" TargetMode="External"/><Relationship Id="rId1" Type="http://schemas.openxmlformats.org/officeDocument/2006/relationships/hyperlink" Target="http://www.sinyi-rema.com.tw/sinyi-rema/default.asp" TargetMode="External"/><Relationship Id="rId6" Type="http://schemas.openxmlformats.org/officeDocument/2006/relationships/hyperlink" Target="http://www.sinyi.org.tw/" TargetMode="External"/><Relationship Id="rId11" Type="http://schemas.openxmlformats.org/officeDocument/2006/relationships/hyperlink" Target="http://www.coldwellbanker.com.cn/" TargetMode="External"/><Relationship Id="rId5" Type="http://schemas.openxmlformats.org/officeDocument/2006/relationships/hyperlink" Target="http://www.sinyi.com.tw/app/" TargetMode="External"/><Relationship Id="rId10" Type="http://schemas.openxmlformats.org/officeDocument/2006/relationships/hyperlink" Target="http://www.riches.com.tw/" TargetMode="External"/><Relationship Id="rId4" Type="http://schemas.openxmlformats.org/officeDocument/2006/relationships/hyperlink" Target="http://www.sinyi.com.tw/retail/index.asp" TargetMode="External"/><Relationship Id="rId9" Type="http://schemas.openxmlformats.org/officeDocument/2006/relationships/hyperlink" Target="http://www.an-sin.com.tw/" TargetMode="Externa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9D0507-2869-4DAC-85E5-DF8662F4A037}" type="doc">
      <dgm:prSet loTypeId="urn:microsoft.com/office/officeart/2005/8/layout/matrix1" loCatId="matrix" qsTypeId="urn:microsoft.com/office/officeart/2005/8/quickstyle/simple1" qsCatId="simple" csTypeId="urn:microsoft.com/office/officeart/2005/8/colors/colorful4" csCatId="colorful" phldr="1"/>
      <dgm:spPr/>
      <dgm:t>
        <a:bodyPr/>
        <a:lstStyle/>
        <a:p>
          <a:endParaRPr lang="zh-TW" altLang="en-US"/>
        </a:p>
      </dgm:t>
    </dgm:pt>
    <dgm:pt modelId="{ADA96038-54CF-4B71-831A-C6E080033849}">
      <dgm:prSet/>
      <dgm:spPr>
        <a:scene3d>
          <a:camera prst="orthographicFront"/>
          <a:lightRig rig="sunset" dir="t"/>
        </a:scene3d>
        <a:sp3d extrusionH="76200" contourW="12700" prstMaterial="dkEdge">
          <a:extrusionClr>
            <a:srgbClr val="0070C0"/>
          </a:extrusionClr>
          <a:contourClr>
            <a:srgbClr val="0070C0"/>
          </a:contourClr>
        </a:sp3d>
      </dgm:spPr>
      <dgm:t>
        <a:bodyPr/>
        <a:lstStyle/>
        <a:p>
          <a:pPr algn="l" rtl="0"/>
          <a:r>
            <a:rPr kumimoji="0" lang="zh-TW" altLang="en-US" b="0" i="0" u="none" strike="noStrike" cap="none" normalizeH="0" baseline="0" dirty="0" smtClean="0">
              <a:ln/>
              <a:effectLst/>
              <a:latin typeface="Calibri" pitchFamily="34" charset="0"/>
              <a:ea typeface="新細明體" pitchFamily="18" charset="-120"/>
            </a:rPr>
            <a:t>信義房屋仲介股份有限公司 </a:t>
          </a:r>
          <a:r>
            <a:rPr kumimoji="0" lang="en-US" altLang="zh-TW" b="0" i="0" u="none" strike="noStrike" cap="none" normalizeH="0" baseline="0" dirty="0" smtClean="0">
              <a:ln/>
              <a:effectLst/>
              <a:latin typeface="Calibri" pitchFamily="34" charset="0"/>
              <a:ea typeface="新細明體" pitchFamily="18" charset="-120"/>
            </a:rPr>
            <a:t/>
          </a:r>
          <a:br>
            <a:rPr kumimoji="0" lang="en-US" altLang="zh-TW" b="0" i="0" u="none" strike="noStrike" cap="none" normalizeH="0" baseline="0" dirty="0" smtClean="0">
              <a:ln/>
              <a:effectLst/>
              <a:latin typeface="Calibri" pitchFamily="34" charset="0"/>
              <a:ea typeface="新細明體" pitchFamily="18" charset="-120"/>
            </a:rPr>
          </a:br>
          <a:r>
            <a:rPr kumimoji="0" lang="en-US" altLang="zh-TW" b="0" i="0" u="none" strike="noStrike" cap="none" normalizeH="0" baseline="0" dirty="0" smtClean="0">
              <a:ln/>
              <a:effectLst/>
              <a:latin typeface="Calibri" pitchFamily="34" charset="0"/>
              <a:ea typeface="新細明體" pitchFamily="18" charset="-120"/>
            </a:rPr>
            <a:t>‧</a:t>
          </a:r>
          <a:r>
            <a:rPr kumimoji="0" lang="zh-TW" altLang="en-US" b="0" i="0" u="none" strike="noStrike" cap="none" normalizeH="0" baseline="0" dirty="0" smtClean="0">
              <a:ln/>
              <a:effectLst/>
              <a:latin typeface="Calibri" pitchFamily="34" charset="0"/>
              <a:ea typeface="新細明體" pitchFamily="18" charset="-120"/>
              <a:hlinkClick xmlns:r="http://schemas.openxmlformats.org/officeDocument/2006/relationships" r:id="rId1" tooltip="信義房屋代銷事業部"/>
            </a:rPr>
            <a:t>信義房屋代銷事業部</a:t>
          </a:r>
          <a:r>
            <a:rPr kumimoji="0" lang="zh-TW" altLang="en-US" b="0" i="0" u="none" strike="noStrike" cap="none" normalizeH="0" baseline="0" dirty="0" smtClean="0">
              <a:ln/>
              <a:effectLst/>
              <a:latin typeface="Calibri" pitchFamily="34" charset="0"/>
              <a:ea typeface="新細明體" pitchFamily="18" charset="-120"/>
            </a:rPr>
            <a:t/>
          </a:r>
          <a:br>
            <a:rPr kumimoji="0" lang="zh-TW" altLang="en-US" b="0" i="0" u="none" strike="noStrike" cap="none" normalizeH="0" baseline="0" dirty="0" smtClean="0">
              <a:ln/>
              <a:effectLst/>
              <a:latin typeface="Calibri" pitchFamily="34" charset="0"/>
              <a:ea typeface="新細明體" pitchFamily="18" charset="-120"/>
            </a:rPr>
          </a:br>
          <a:r>
            <a:rPr kumimoji="0" lang="en-US" altLang="zh-TW" b="0" i="0" u="none" strike="noStrike" cap="none" normalizeH="0" baseline="0" dirty="0" smtClean="0">
              <a:ln/>
              <a:effectLst/>
              <a:latin typeface="Calibri" pitchFamily="34" charset="0"/>
              <a:ea typeface="新細明體" pitchFamily="18" charset="-120"/>
            </a:rPr>
            <a:t>‧</a:t>
          </a:r>
          <a:r>
            <a:rPr kumimoji="0" lang="zh-TW" altLang="en-US" b="0" i="0" u="none" strike="noStrike" cap="none" normalizeH="0" baseline="0" dirty="0" smtClean="0">
              <a:ln/>
              <a:effectLst/>
              <a:latin typeface="Calibri" pitchFamily="34" charset="0"/>
              <a:ea typeface="新細明體" pitchFamily="18" charset="-120"/>
              <a:hlinkClick xmlns:r="http://schemas.openxmlformats.org/officeDocument/2006/relationships" r:id="rId2" tooltip="信義房屋商業仲介部"/>
            </a:rPr>
            <a:t>信義房屋商業仲介部</a:t>
          </a:r>
          <a:r>
            <a:rPr kumimoji="0" lang="zh-TW" altLang="en-US" b="0" i="0" u="none" strike="noStrike" cap="none" normalizeH="0" baseline="0" dirty="0" smtClean="0">
              <a:ln/>
              <a:effectLst/>
              <a:latin typeface="Calibri" pitchFamily="34" charset="0"/>
              <a:ea typeface="新細明體" pitchFamily="18" charset="-120"/>
            </a:rPr>
            <a:t/>
          </a:r>
          <a:br>
            <a:rPr kumimoji="0" lang="zh-TW" altLang="en-US" b="0" i="0" u="none" strike="noStrike" cap="none" normalizeH="0" baseline="0" dirty="0" smtClean="0">
              <a:ln/>
              <a:effectLst/>
              <a:latin typeface="Calibri" pitchFamily="34" charset="0"/>
              <a:ea typeface="新細明體" pitchFamily="18" charset="-120"/>
            </a:rPr>
          </a:br>
          <a:r>
            <a:rPr kumimoji="0" lang="en-US" altLang="zh-TW" b="0" i="0" u="none" strike="noStrike" cap="none" normalizeH="0" baseline="0" dirty="0" smtClean="0">
              <a:ln/>
              <a:effectLst/>
              <a:latin typeface="Calibri" pitchFamily="34" charset="0"/>
              <a:ea typeface="新細明體" pitchFamily="18" charset="-120"/>
            </a:rPr>
            <a:t>‧</a:t>
          </a:r>
          <a:r>
            <a:rPr kumimoji="0" lang="zh-TW" altLang="en-US" b="0" i="0" u="none" strike="noStrike" cap="none" normalizeH="0" baseline="0" dirty="0" smtClean="0">
              <a:ln/>
              <a:effectLst/>
              <a:latin typeface="Calibri" pitchFamily="34" charset="0"/>
              <a:ea typeface="新細明體" pitchFamily="18" charset="-120"/>
              <a:hlinkClick xmlns:r="http://schemas.openxmlformats.org/officeDocument/2006/relationships" r:id="rId3" tooltip="信義豪宅"/>
            </a:rPr>
            <a:t>信義豪宅</a:t>
          </a:r>
          <a:r>
            <a:rPr kumimoji="0" lang="zh-TW" altLang="en-US" b="0" i="0" u="none" strike="noStrike" cap="none" normalizeH="0" baseline="0" dirty="0" smtClean="0">
              <a:ln/>
              <a:effectLst/>
              <a:latin typeface="Calibri" pitchFamily="34" charset="0"/>
              <a:ea typeface="新細明體" pitchFamily="18" charset="-120"/>
            </a:rPr>
            <a:t> </a:t>
          </a:r>
          <a:br>
            <a:rPr kumimoji="0" lang="zh-TW" altLang="en-US" b="0" i="0" u="none" strike="noStrike" cap="none" normalizeH="0" baseline="0" dirty="0" smtClean="0">
              <a:ln/>
              <a:effectLst/>
              <a:latin typeface="Calibri" pitchFamily="34" charset="0"/>
              <a:ea typeface="新細明體" pitchFamily="18" charset="-120"/>
            </a:rPr>
          </a:br>
          <a:r>
            <a:rPr kumimoji="0" lang="en-US" altLang="zh-TW" b="0" i="0" u="none" strike="noStrike" cap="none" normalizeH="0" baseline="0" dirty="0" smtClean="0">
              <a:ln/>
              <a:effectLst/>
              <a:latin typeface="Calibri" pitchFamily="34" charset="0"/>
              <a:ea typeface="新細明體" pitchFamily="18" charset="-120"/>
            </a:rPr>
            <a:t>‧</a:t>
          </a:r>
          <a:r>
            <a:rPr kumimoji="0" lang="zh-TW" altLang="en-US" b="0" i="0" u="none" strike="noStrike" cap="none" normalizeH="0" baseline="0" dirty="0" smtClean="0">
              <a:ln/>
              <a:effectLst/>
              <a:latin typeface="Calibri" pitchFamily="34" charset="0"/>
              <a:ea typeface="新細明體" pitchFamily="18" charset="-120"/>
              <a:hlinkClick xmlns:r="http://schemas.openxmlformats.org/officeDocument/2006/relationships" r:id="rId4" tooltip="信義商舖"/>
            </a:rPr>
            <a:t>信義商舖</a:t>
          </a:r>
          <a:r>
            <a:rPr kumimoji="0" lang="zh-TW" altLang="en-US" b="0" i="0" u="none" strike="noStrike" cap="none" normalizeH="0" baseline="0" dirty="0" smtClean="0">
              <a:ln/>
              <a:effectLst/>
              <a:latin typeface="Calibri" pitchFamily="34" charset="0"/>
              <a:ea typeface="新細明體" pitchFamily="18" charset="-120"/>
            </a:rPr>
            <a:t> </a:t>
          </a:r>
          <a:br>
            <a:rPr kumimoji="0" lang="zh-TW" altLang="en-US" b="0" i="0" u="none" strike="noStrike" cap="none" normalizeH="0" baseline="0" dirty="0" smtClean="0">
              <a:ln/>
              <a:effectLst/>
              <a:latin typeface="Calibri" pitchFamily="34" charset="0"/>
              <a:ea typeface="新細明體" pitchFamily="18" charset="-120"/>
            </a:rPr>
          </a:br>
          <a:r>
            <a:rPr kumimoji="0" lang="en-US" altLang="zh-TW" b="0" i="0" u="none" strike="noStrike" cap="none" normalizeH="0" baseline="0" dirty="0" smtClean="0">
              <a:ln/>
              <a:effectLst/>
              <a:latin typeface="Calibri" pitchFamily="34" charset="0"/>
              <a:ea typeface="新細明體" pitchFamily="18" charset="-120"/>
            </a:rPr>
            <a:t>‧</a:t>
          </a:r>
          <a:r>
            <a:rPr kumimoji="0" lang="zh-TW" altLang="en-US" b="0" i="0" u="none" strike="noStrike" cap="none" normalizeH="0" baseline="0" dirty="0" smtClean="0">
              <a:ln/>
              <a:effectLst/>
              <a:latin typeface="Calibri" pitchFamily="34" charset="0"/>
              <a:ea typeface="新細明體" pitchFamily="18" charset="-120"/>
              <a:hlinkClick xmlns:r="http://schemas.openxmlformats.org/officeDocument/2006/relationships" r:id="rId5" tooltip="信義不動產估價師事務所"/>
            </a:rPr>
            <a:t>信義不動產估價師事務所</a:t>
          </a:r>
          <a:r>
            <a:rPr kumimoji="0" lang="zh-TW" altLang="en-US" b="0" i="0" u="none" strike="noStrike" cap="none" normalizeH="0" baseline="0" dirty="0" smtClean="0">
              <a:ln/>
              <a:effectLst/>
              <a:latin typeface="Calibri" pitchFamily="34" charset="0"/>
              <a:ea typeface="新細明體" pitchFamily="18" charset="-120"/>
            </a:rPr>
            <a:t/>
          </a:r>
          <a:br>
            <a:rPr kumimoji="0" lang="zh-TW" altLang="en-US" b="0" i="0" u="none" strike="noStrike" cap="none" normalizeH="0" baseline="0" dirty="0" smtClean="0">
              <a:ln/>
              <a:effectLst/>
              <a:latin typeface="Calibri" pitchFamily="34" charset="0"/>
              <a:ea typeface="新細明體" pitchFamily="18" charset="-120"/>
            </a:rPr>
          </a:br>
          <a:r>
            <a:rPr kumimoji="0" lang="en-US" altLang="zh-TW" b="0" i="0" u="none" strike="noStrike" cap="none" normalizeH="0" baseline="0" dirty="0" smtClean="0">
              <a:ln/>
              <a:effectLst/>
              <a:latin typeface="Calibri" pitchFamily="34" charset="0"/>
              <a:ea typeface="新細明體" pitchFamily="18" charset="-120"/>
            </a:rPr>
            <a:t>‧</a:t>
          </a:r>
          <a:r>
            <a:rPr kumimoji="0" lang="zh-TW" altLang="en-US" b="0" i="0" u="none" strike="noStrike" cap="none" normalizeH="0" baseline="0" dirty="0" smtClean="0">
              <a:ln/>
              <a:effectLst/>
              <a:latin typeface="Calibri" pitchFamily="34" charset="0"/>
              <a:ea typeface="新細明體" pitchFamily="18" charset="-120"/>
              <a:hlinkClick xmlns:r="http://schemas.openxmlformats.org/officeDocument/2006/relationships" r:id="rId5" tooltip="信義不動產顧問股份有限公司"/>
            </a:rPr>
            <a:t>信義不動產顧問股份有限公司</a:t>
          </a:r>
          <a:r>
            <a:rPr kumimoji="0" lang="zh-TW" altLang="en-US" b="0" i="0" u="none" strike="noStrike" cap="none" normalizeH="0" baseline="0" dirty="0" smtClean="0">
              <a:ln/>
              <a:effectLst/>
              <a:latin typeface="Calibri" pitchFamily="34" charset="0"/>
              <a:ea typeface="新細明體" pitchFamily="18" charset="-120"/>
            </a:rPr>
            <a:t> </a:t>
          </a:r>
          <a:endParaRPr lang="zh-TW" altLang="en-US" u="none" baseline="0" dirty="0"/>
        </a:p>
      </dgm:t>
    </dgm:pt>
    <dgm:pt modelId="{3CBE0811-2A2B-4B7E-A29C-F9450ADACD88}" type="parTrans" cxnId="{0017EAB4-5D40-4B06-8CD8-F6F650F463B8}">
      <dgm:prSet/>
      <dgm:spPr/>
      <dgm:t>
        <a:bodyPr/>
        <a:lstStyle/>
        <a:p>
          <a:endParaRPr lang="zh-TW" altLang="en-US"/>
        </a:p>
      </dgm:t>
    </dgm:pt>
    <dgm:pt modelId="{975162D5-CC52-44B9-8DC9-08A57454F8AB}" type="sibTrans" cxnId="{0017EAB4-5D40-4B06-8CD8-F6F650F463B8}">
      <dgm:prSet/>
      <dgm:spPr/>
      <dgm:t>
        <a:bodyPr/>
        <a:lstStyle/>
        <a:p>
          <a:endParaRPr lang="zh-TW" altLang="en-US"/>
        </a:p>
      </dgm:t>
    </dgm:pt>
    <dgm:pt modelId="{BE03E2D5-6E34-4E7F-A065-AD39ED0198C8}">
      <dgm:prSet/>
      <dgm:spPr/>
      <dgm:t>
        <a:bodyPr/>
        <a:lstStyle/>
        <a:p>
          <a:pPr algn="l" rtl="0"/>
          <a:r>
            <a:rPr kumimoji="0" lang="en-US" altLang="zh-TW" b="0" i="0" u="none" strike="noStrike" cap="none" normalizeH="0" baseline="0" dirty="0" smtClean="0">
              <a:ln/>
              <a:solidFill>
                <a:schemeClr val="bg1"/>
              </a:solidFill>
              <a:effectLst/>
              <a:latin typeface="Calibri" pitchFamily="34" charset="0"/>
              <a:ea typeface="新細明體" pitchFamily="18" charset="-120"/>
            </a:rPr>
            <a:t>‧</a:t>
          </a:r>
          <a:r>
            <a:rPr kumimoji="0" lang="zh-TW" altLang="en-US" b="0" i="0" u="none" strike="noStrike" cap="none" normalizeH="0" baseline="0" dirty="0" smtClean="0">
              <a:ln/>
              <a:solidFill>
                <a:schemeClr val="bg1"/>
              </a:solidFill>
              <a:effectLst/>
              <a:latin typeface="Calibri" pitchFamily="34" charset="0"/>
              <a:ea typeface="新細明體" pitchFamily="18" charset="-120"/>
              <a:hlinkClick xmlns:r="http://schemas.openxmlformats.org/officeDocument/2006/relationships" r:id="rId6" tooltip="安信建築經理公司"/>
            </a:rPr>
            <a:t>安信建築經理公司</a:t>
          </a:r>
          <a:r>
            <a:rPr kumimoji="0" lang="zh-TW" altLang="en-US" b="0" i="0" u="none" strike="noStrike" cap="none" normalizeH="0" baseline="0" dirty="0" smtClean="0">
              <a:ln/>
              <a:solidFill>
                <a:schemeClr val="bg1"/>
              </a:solidFill>
              <a:effectLst/>
              <a:latin typeface="Calibri" pitchFamily="34" charset="0"/>
              <a:ea typeface="新細明體" pitchFamily="18" charset="-120"/>
            </a:rPr>
            <a:t/>
          </a:r>
          <a:br>
            <a:rPr kumimoji="0" lang="zh-TW" altLang="en-US" b="0" i="0" u="none" strike="noStrike" cap="none" normalizeH="0" baseline="0" dirty="0" smtClean="0">
              <a:ln/>
              <a:solidFill>
                <a:schemeClr val="bg1"/>
              </a:solidFill>
              <a:effectLst/>
              <a:latin typeface="Calibri" pitchFamily="34" charset="0"/>
              <a:ea typeface="新細明體" pitchFamily="18" charset="-120"/>
            </a:rPr>
          </a:br>
          <a:r>
            <a:rPr kumimoji="0" lang="en-US" altLang="zh-TW" b="0" i="0" u="none" strike="noStrike" cap="none" normalizeH="0" baseline="0" dirty="0" smtClean="0">
              <a:ln/>
              <a:solidFill>
                <a:schemeClr val="bg1"/>
              </a:solidFill>
              <a:effectLst/>
              <a:latin typeface="Calibri" pitchFamily="34" charset="0"/>
              <a:ea typeface="新細明體" pitchFamily="18" charset="-120"/>
            </a:rPr>
            <a:t>‧</a:t>
          </a:r>
          <a:r>
            <a:rPr kumimoji="0" lang="zh-TW" altLang="en-US" b="0" i="0" u="none" strike="noStrike" cap="none" normalizeH="0" baseline="0" dirty="0" smtClean="0">
              <a:ln/>
              <a:solidFill>
                <a:schemeClr val="bg1"/>
              </a:solidFill>
              <a:effectLst/>
              <a:latin typeface="Calibri" pitchFamily="34" charset="0"/>
              <a:ea typeface="新細明體" pitchFamily="18" charset="-120"/>
            </a:rPr>
            <a:t>大家建設股份有限公司</a:t>
          </a:r>
          <a:br>
            <a:rPr kumimoji="0" lang="zh-TW" altLang="en-US" b="0" i="0" u="none" strike="noStrike" cap="none" normalizeH="0" baseline="0" dirty="0" smtClean="0">
              <a:ln/>
              <a:solidFill>
                <a:schemeClr val="bg1"/>
              </a:solidFill>
              <a:effectLst/>
              <a:latin typeface="Calibri" pitchFamily="34" charset="0"/>
              <a:ea typeface="新細明體" pitchFamily="18" charset="-120"/>
            </a:rPr>
          </a:br>
          <a:r>
            <a:rPr kumimoji="0" lang="en-US" altLang="zh-TW" b="0" i="0" u="none" strike="noStrike" cap="none" normalizeH="0" baseline="0" dirty="0" smtClean="0">
              <a:ln/>
              <a:solidFill>
                <a:schemeClr val="bg1"/>
              </a:solidFill>
              <a:effectLst/>
              <a:latin typeface="Calibri" pitchFamily="34" charset="0"/>
              <a:ea typeface="新細明體" pitchFamily="18" charset="-120"/>
            </a:rPr>
            <a:t>‧</a:t>
          </a:r>
          <a:r>
            <a:rPr kumimoji="0" lang="zh-TW" altLang="en-US" b="0" i="0" u="none" strike="noStrike" cap="none" normalizeH="0" baseline="0" dirty="0" smtClean="0">
              <a:ln/>
              <a:solidFill>
                <a:schemeClr val="bg1"/>
              </a:solidFill>
              <a:effectLst/>
              <a:latin typeface="Calibri" pitchFamily="34" charset="0"/>
              <a:ea typeface="新細明體" pitchFamily="18" charset="-120"/>
              <a:hlinkClick xmlns:r="http://schemas.openxmlformats.org/officeDocument/2006/relationships" r:id="rId7" tooltip="義富資產管理服務股份有限公司"/>
            </a:rPr>
            <a:t>義富資產管理服務股份有限公司</a:t>
          </a:r>
          <a:r>
            <a:rPr kumimoji="0" lang="zh-TW" altLang="en-US" b="0" i="0" u="none" strike="noStrike" cap="none" normalizeH="0" baseline="0" dirty="0" smtClean="0">
              <a:ln/>
              <a:solidFill>
                <a:schemeClr val="bg1"/>
              </a:solidFill>
              <a:effectLst/>
              <a:latin typeface="Calibri" pitchFamily="34" charset="0"/>
              <a:ea typeface="新細明體" pitchFamily="18" charset="-120"/>
            </a:rPr>
            <a:t/>
          </a:r>
          <a:br>
            <a:rPr kumimoji="0" lang="zh-TW" altLang="en-US" b="0" i="0" u="none" strike="noStrike" cap="none" normalizeH="0" baseline="0" dirty="0" smtClean="0">
              <a:ln/>
              <a:solidFill>
                <a:schemeClr val="bg1"/>
              </a:solidFill>
              <a:effectLst/>
              <a:latin typeface="Calibri" pitchFamily="34" charset="0"/>
              <a:ea typeface="新細明體" pitchFamily="18" charset="-120"/>
            </a:rPr>
          </a:br>
          <a:r>
            <a:rPr kumimoji="0" lang="en-US" altLang="zh-TW" b="0" i="0" u="none" strike="noStrike" cap="none" normalizeH="0" baseline="0" dirty="0" smtClean="0">
              <a:ln/>
              <a:solidFill>
                <a:schemeClr val="bg1"/>
              </a:solidFill>
              <a:effectLst/>
              <a:latin typeface="Calibri" pitchFamily="34" charset="0"/>
              <a:ea typeface="新細明體" pitchFamily="18" charset="-120"/>
            </a:rPr>
            <a:t>‧</a:t>
          </a:r>
          <a:r>
            <a:rPr kumimoji="0" lang="zh-TW" altLang="en-US" b="0" i="0" u="none" strike="noStrike" cap="none" normalizeH="0" baseline="0" dirty="0" smtClean="0">
              <a:ln/>
              <a:solidFill>
                <a:schemeClr val="bg1"/>
              </a:solidFill>
              <a:effectLst/>
              <a:latin typeface="Calibri" pitchFamily="34" charset="0"/>
              <a:ea typeface="新細明體" pitchFamily="18" charset="-120"/>
            </a:rPr>
            <a:t>仲誠資產管理股份有限公司 </a:t>
          </a:r>
        </a:p>
      </dgm:t>
    </dgm:pt>
    <dgm:pt modelId="{D63DC235-A380-41E9-9C1C-0C0F2BCCAEDA}" type="parTrans" cxnId="{389AC22E-64E5-43B4-BE4E-30A800554F24}">
      <dgm:prSet/>
      <dgm:spPr/>
      <dgm:t>
        <a:bodyPr/>
        <a:lstStyle/>
        <a:p>
          <a:endParaRPr lang="zh-TW" altLang="en-US"/>
        </a:p>
      </dgm:t>
    </dgm:pt>
    <dgm:pt modelId="{D50A30BA-1F24-47FF-9FBA-A53223A13F7C}" type="sibTrans" cxnId="{389AC22E-64E5-43B4-BE4E-30A800554F24}">
      <dgm:prSet/>
      <dgm:spPr/>
      <dgm:t>
        <a:bodyPr/>
        <a:lstStyle/>
        <a:p>
          <a:endParaRPr lang="zh-TW" altLang="en-US"/>
        </a:p>
      </dgm:t>
    </dgm:pt>
    <dgm:pt modelId="{210D6C49-318D-4B4F-968A-012E1EDDC452}">
      <dgm:prSet phldrT="[文字]"/>
      <dgm:spPr>
        <a:scene3d>
          <a:camera prst="orthographicFront"/>
          <a:lightRig rig="sunset" dir="t"/>
        </a:scene3d>
        <a:sp3d extrusionH="76200" contourW="12700" prstMaterial="dkEdge">
          <a:bevelT/>
          <a:bevelB/>
          <a:extrusionClr>
            <a:srgbClr val="FF0000"/>
          </a:extrusionClr>
          <a:contourClr>
            <a:srgbClr val="FF0000"/>
          </a:contourClr>
        </a:sp3d>
      </dgm:spPr>
      <dgm:t>
        <a:bodyPr/>
        <a:lstStyle/>
        <a:p>
          <a:pPr algn="r" rtl="0"/>
          <a:r>
            <a:rPr kumimoji="0" lang="en-US" altLang="zh-TW" b="0" i="0" u="none" strike="noStrike" cap="none" normalizeH="0" baseline="0" dirty="0" smtClean="0">
              <a:ln/>
              <a:effectLst/>
              <a:latin typeface="Calibri" pitchFamily="34" charset="0"/>
              <a:ea typeface="新細明體" pitchFamily="18" charset="-120"/>
            </a:rPr>
            <a:t>‧</a:t>
          </a:r>
          <a:r>
            <a:rPr kumimoji="0" lang="zh-TW" altLang="en-US" b="0" i="0" u="none" strike="noStrike" cap="none" normalizeH="0" baseline="0" dirty="0" smtClean="0">
              <a:ln/>
              <a:effectLst/>
              <a:latin typeface="Calibri" pitchFamily="34" charset="0"/>
              <a:ea typeface="新細明體" pitchFamily="18" charset="-120"/>
              <a:hlinkClick xmlns:r="http://schemas.openxmlformats.org/officeDocument/2006/relationships" r:id="rId8"/>
            </a:rPr>
            <a:t>財團法人信義文化基金會</a:t>
          </a:r>
          <a:r>
            <a:rPr kumimoji="0" lang="zh-TW" altLang="en-US" b="0" i="0" u="none" strike="noStrike" cap="none" normalizeH="0" baseline="0" dirty="0" smtClean="0">
              <a:ln/>
              <a:effectLst/>
              <a:latin typeface="Calibri" pitchFamily="34" charset="0"/>
              <a:ea typeface="新細明體" pitchFamily="18" charset="-120"/>
            </a:rPr>
            <a:t/>
          </a:r>
          <a:br>
            <a:rPr kumimoji="0" lang="zh-TW" altLang="en-US" b="0" i="0" u="none" strike="noStrike" cap="none" normalizeH="0" baseline="0" dirty="0" smtClean="0">
              <a:ln/>
              <a:effectLst/>
              <a:latin typeface="Calibri" pitchFamily="34" charset="0"/>
              <a:ea typeface="新細明體" pitchFamily="18" charset="-120"/>
            </a:rPr>
          </a:br>
          <a:r>
            <a:rPr kumimoji="0" lang="en-US" altLang="zh-TW" b="0" i="0" u="none" strike="noStrike" cap="none" normalizeH="0" baseline="0" dirty="0" smtClean="0">
              <a:ln/>
              <a:effectLst/>
              <a:latin typeface="Calibri" pitchFamily="34" charset="0"/>
              <a:ea typeface="新細明體" pitchFamily="18" charset="-120"/>
            </a:rPr>
            <a:t>‧</a:t>
          </a:r>
          <a:r>
            <a:rPr kumimoji="0" lang="zh-TW" altLang="en-US" b="0" i="0" u="none" strike="noStrike" cap="none" normalizeH="0" baseline="0" dirty="0" smtClean="0">
              <a:ln/>
              <a:effectLst/>
              <a:latin typeface="Calibri" pitchFamily="34" charset="0"/>
              <a:ea typeface="新細明體" pitchFamily="18" charset="-120"/>
            </a:rPr>
            <a:t>行義文化出版社</a:t>
          </a:r>
          <a:br>
            <a:rPr kumimoji="0" lang="zh-TW" altLang="en-US" b="0" i="0" u="none" strike="noStrike" cap="none" normalizeH="0" baseline="0" dirty="0" smtClean="0">
              <a:ln/>
              <a:effectLst/>
              <a:latin typeface="Calibri" pitchFamily="34" charset="0"/>
              <a:ea typeface="新細明體" pitchFamily="18" charset="-120"/>
            </a:rPr>
          </a:br>
          <a:r>
            <a:rPr kumimoji="0" lang="en-US" altLang="zh-TW" b="0" i="0" u="none" strike="noStrike" cap="none" normalizeH="0" baseline="0" dirty="0" smtClean="0">
              <a:ln/>
              <a:effectLst/>
              <a:latin typeface="Calibri" pitchFamily="34" charset="0"/>
              <a:ea typeface="新細明體" pitchFamily="18" charset="-120"/>
            </a:rPr>
            <a:t>‧</a:t>
          </a:r>
          <a:r>
            <a:rPr kumimoji="0" lang="zh-TW" altLang="en-US" b="0" i="0" u="none" strike="noStrike" cap="none" normalizeH="0" baseline="0" dirty="0" smtClean="0">
              <a:ln/>
              <a:effectLst/>
              <a:latin typeface="Calibri" pitchFamily="34" charset="0"/>
              <a:ea typeface="新細明體" pitchFamily="18" charset="-120"/>
              <a:hlinkClick xmlns:r="http://schemas.openxmlformats.org/officeDocument/2006/relationships" r:id="rId9" tooltip="政治大學商學院信義不動產研究發展中心"/>
            </a:rPr>
            <a:t>政治大學商學院信義不動產研究發展中心</a:t>
          </a:r>
          <a:r>
            <a:rPr kumimoji="0" lang="zh-TW" altLang="en-US" b="0" i="0" u="none" strike="noStrike" cap="none" normalizeH="0" baseline="0" dirty="0" smtClean="0">
              <a:ln/>
              <a:effectLst/>
              <a:latin typeface="Calibri" pitchFamily="34" charset="0"/>
              <a:ea typeface="新細明體" pitchFamily="18" charset="-120"/>
            </a:rPr>
            <a:t/>
          </a:r>
          <a:br>
            <a:rPr kumimoji="0" lang="zh-TW" altLang="en-US" b="0" i="0" u="none" strike="noStrike" cap="none" normalizeH="0" baseline="0" dirty="0" smtClean="0">
              <a:ln/>
              <a:effectLst/>
              <a:latin typeface="Calibri" pitchFamily="34" charset="0"/>
              <a:ea typeface="新細明體" pitchFamily="18" charset="-120"/>
            </a:rPr>
          </a:br>
          <a:r>
            <a:rPr kumimoji="0" lang="en-US" altLang="zh-TW" b="0" i="0" u="none" strike="noStrike" cap="none" normalizeH="0" baseline="0" dirty="0" smtClean="0">
              <a:ln/>
              <a:effectLst/>
              <a:latin typeface="Calibri" pitchFamily="34" charset="0"/>
              <a:ea typeface="新細明體" pitchFamily="18" charset="-120"/>
            </a:rPr>
            <a:t>‧</a:t>
          </a:r>
          <a:r>
            <a:rPr kumimoji="0" lang="zh-TW" altLang="en-US" b="0" i="0" u="none" strike="noStrike" cap="none" normalizeH="0" baseline="0" dirty="0" smtClean="0">
              <a:ln/>
              <a:effectLst/>
              <a:latin typeface="Calibri" pitchFamily="34" charset="0"/>
              <a:ea typeface="新細明體" pitchFamily="18" charset="-120"/>
              <a:hlinkClick xmlns:r="http://schemas.openxmlformats.org/officeDocument/2006/relationships" r:id="rId10" tooltip="台灣社區一家協進會"/>
            </a:rPr>
            <a:t>台灣社區一家</a:t>
          </a:r>
          <a:endParaRPr lang="zh-TW" altLang="en-US" dirty="0"/>
        </a:p>
      </dgm:t>
    </dgm:pt>
    <dgm:pt modelId="{0AD6C323-B135-4522-A30B-A65740C3DF44}" type="sibTrans" cxnId="{66F08229-0AA7-4A59-9AD9-3764427D4426}">
      <dgm:prSet/>
      <dgm:spPr/>
      <dgm:t>
        <a:bodyPr/>
        <a:lstStyle/>
        <a:p>
          <a:endParaRPr lang="zh-TW" altLang="en-US"/>
        </a:p>
      </dgm:t>
    </dgm:pt>
    <dgm:pt modelId="{732873F2-ABD3-46AA-9E63-D70AC6BC5CFA}" type="parTrans" cxnId="{66F08229-0AA7-4A59-9AD9-3764427D4426}">
      <dgm:prSet/>
      <dgm:spPr/>
      <dgm:t>
        <a:bodyPr/>
        <a:lstStyle/>
        <a:p>
          <a:endParaRPr lang="zh-TW" altLang="en-US"/>
        </a:p>
      </dgm:t>
    </dgm:pt>
    <dgm:pt modelId="{2E75120C-F0F0-4909-A31E-C6340185AE1A}">
      <dgm:prSet phldrT="[文字]" custT="1"/>
      <dgm:spPr>
        <a:solidFill>
          <a:schemeClr val="accent5">
            <a:lumMod val="40000"/>
            <a:lumOff val="60000"/>
          </a:schemeClr>
        </a:solidFill>
        <a:scene3d>
          <a:camera prst="orthographicFront"/>
          <a:lightRig rig="threePt" dir="t"/>
        </a:scene3d>
        <a:sp3d>
          <a:bevelT w="165100" prst="coolSlant"/>
        </a:sp3d>
      </dgm:spPr>
      <dgm:t>
        <a:bodyPr/>
        <a:lstStyle/>
        <a:p>
          <a:r>
            <a:rPr lang="zh-TW" altLang="en-US" sz="2400" b="1" dirty="0" smtClean="0">
              <a:latin typeface="微軟正黑體" pitchFamily="34" charset="-120"/>
              <a:ea typeface="微軟正黑體" pitchFamily="34" charset="-120"/>
            </a:rPr>
            <a:t>信 義 房 屋</a:t>
          </a:r>
          <a:endParaRPr lang="en-US" altLang="zh-TW" sz="2400" b="1" dirty="0" smtClean="0">
            <a:latin typeface="微軟正黑體" pitchFamily="34" charset="-120"/>
            <a:ea typeface="微軟正黑體" pitchFamily="34" charset="-120"/>
          </a:endParaRPr>
        </a:p>
        <a:p>
          <a:r>
            <a:rPr lang="zh-TW" altLang="en-US" sz="2400" b="1" dirty="0" smtClean="0">
              <a:latin typeface="微軟正黑體" pitchFamily="34" charset="-120"/>
              <a:ea typeface="微軟正黑體" pitchFamily="34" charset="-120"/>
            </a:rPr>
            <a:t>事 業 群</a:t>
          </a:r>
          <a:endParaRPr lang="en-US" altLang="zh-TW" sz="2400" b="1" dirty="0" smtClean="0">
            <a:latin typeface="微軟正黑體" pitchFamily="34" charset="-120"/>
            <a:ea typeface="微軟正黑體" pitchFamily="34" charset="-120"/>
          </a:endParaRPr>
        </a:p>
      </dgm:t>
    </dgm:pt>
    <dgm:pt modelId="{633CED21-3FC2-4F4D-97A5-0AD7D545D4F4}" type="sibTrans" cxnId="{002D91B2-8D73-42CA-9179-58FC2D3A1BE3}">
      <dgm:prSet/>
      <dgm:spPr/>
      <dgm:t>
        <a:bodyPr/>
        <a:lstStyle/>
        <a:p>
          <a:endParaRPr lang="zh-TW" altLang="en-US"/>
        </a:p>
      </dgm:t>
    </dgm:pt>
    <dgm:pt modelId="{56E21FA7-636A-4900-BA69-64E3CC2A59A2}" type="parTrans" cxnId="{002D91B2-8D73-42CA-9179-58FC2D3A1BE3}">
      <dgm:prSet/>
      <dgm:spPr/>
      <dgm:t>
        <a:bodyPr/>
        <a:lstStyle/>
        <a:p>
          <a:endParaRPr lang="zh-TW" altLang="en-US"/>
        </a:p>
      </dgm:t>
    </dgm:pt>
    <dgm:pt modelId="{0A38DE50-BA97-46BF-808D-BBF5CCD8B628}">
      <dgm:prSet phldrT="[文字]"/>
      <dgm:spPr/>
      <dgm:t>
        <a:bodyPr/>
        <a:lstStyle/>
        <a:p>
          <a:pPr algn="r"/>
          <a:r>
            <a:rPr kumimoji="0" lang="en-US" altLang="zh-TW" b="0" i="0" u="none" strike="noStrike" cap="none" normalizeH="0" baseline="0" dirty="0" smtClean="0">
              <a:ln/>
              <a:effectLst/>
              <a:latin typeface="Calibri" pitchFamily="34" charset="0"/>
              <a:ea typeface="新細明體" pitchFamily="18" charset="-120"/>
            </a:rPr>
            <a:t>‧</a:t>
          </a:r>
          <a:r>
            <a:rPr kumimoji="0" lang="zh-TW" altLang="en-US" b="0" i="0" u="none" strike="noStrike" cap="none" normalizeH="0" baseline="0" dirty="0" smtClean="0">
              <a:ln/>
              <a:effectLst/>
              <a:latin typeface="Calibri" pitchFamily="34" charset="0"/>
              <a:ea typeface="新細明體" pitchFamily="18" charset="-120"/>
              <a:hlinkClick xmlns:r="http://schemas.openxmlformats.org/officeDocument/2006/relationships" r:id="rId11" tooltip="中国信义房屋中介咨询"/>
            </a:rPr>
            <a:t>中国信义房屋中介咨询</a:t>
          </a:r>
          <a:r>
            <a:rPr kumimoji="0" lang="zh-TW" altLang="en-US" b="0" i="0" u="none" strike="noStrike" cap="none" normalizeH="0" baseline="0" dirty="0" smtClean="0">
              <a:ln/>
              <a:effectLst/>
              <a:latin typeface="Calibri" pitchFamily="34" charset="0"/>
              <a:ea typeface="新細明體" pitchFamily="18" charset="-120"/>
            </a:rPr>
            <a:t> </a:t>
          </a:r>
          <a:br>
            <a:rPr kumimoji="0" lang="zh-TW" altLang="en-US" b="0" i="0" u="none" strike="noStrike" cap="none" normalizeH="0" baseline="0" dirty="0" smtClean="0">
              <a:ln/>
              <a:effectLst/>
              <a:latin typeface="Calibri" pitchFamily="34" charset="0"/>
              <a:ea typeface="新細明體" pitchFamily="18" charset="-120"/>
            </a:rPr>
          </a:br>
          <a:r>
            <a:rPr kumimoji="0" lang="en-US" altLang="zh-TW" b="0" i="0" u="none" strike="noStrike" cap="none" normalizeH="0" baseline="0" dirty="0" smtClean="0">
              <a:ln/>
              <a:effectLst/>
              <a:latin typeface="Calibri" pitchFamily="34" charset="0"/>
              <a:ea typeface="新細明體" pitchFamily="18" charset="-120"/>
            </a:rPr>
            <a:t>‧</a:t>
          </a:r>
          <a:r>
            <a:rPr kumimoji="0" lang="en-US" altLang="zh-TW" b="0" i="0" u="none" strike="noStrike" cap="none" normalizeH="0" baseline="0" dirty="0" smtClean="0">
              <a:ln/>
              <a:effectLst/>
              <a:latin typeface="Calibri" pitchFamily="34" charset="0"/>
              <a:ea typeface="新細明體" pitchFamily="18" charset="-120"/>
              <a:hlinkClick xmlns:r="http://schemas.openxmlformats.org/officeDocument/2006/relationships" r:id="rId12" tooltip="Coldwell Banker信义房产"/>
            </a:rPr>
            <a:t>Coldwell Banker</a:t>
          </a:r>
          <a:r>
            <a:rPr kumimoji="0" lang="zh-TW" altLang="en-US" b="0" i="0" u="none" strike="noStrike" cap="none" normalizeH="0" baseline="0" dirty="0" smtClean="0">
              <a:ln/>
              <a:effectLst/>
              <a:latin typeface="Calibri" pitchFamily="34" charset="0"/>
              <a:ea typeface="新細明體" pitchFamily="18" charset="-120"/>
              <a:hlinkClick xmlns:r="http://schemas.openxmlformats.org/officeDocument/2006/relationships" r:id="rId12" tooltip="Coldwell Banker信义房产"/>
            </a:rPr>
            <a:t>信义房产</a:t>
          </a:r>
          <a:endParaRPr lang="zh-TW" altLang="en-US" dirty="0"/>
        </a:p>
      </dgm:t>
    </dgm:pt>
    <dgm:pt modelId="{69C0B5A4-01E0-421D-8A83-0962AB5835CE}" type="sibTrans" cxnId="{E34C20AD-4062-4450-B832-BA87351C8E9A}">
      <dgm:prSet/>
      <dgm:spPr/>
      <dgm:t>
        <a:bodyPr/>
        <a:lstStyle/>
        <a:p>
          <a:endParaRPr lang="zh-TW" altLang="en-US"/>
        </a:p>
      </dgm:t>
    </dgm:pt>
    <dgm:pt modelId="{0318DF62-76EE-449C-A8D0-53F214755980}" type="parTrans" cxnId="{E34C20AD-4062-4450-B832-BA87351C8E9A}">
      <dgm:prSet/>
      <dgm:spPr/>
      <dgm:t>
        <a:bodyPr/>
        <a:lstStyle/>
        <a:p>
          <a:endParaRPr lang="zh-TW" altLang="en-US"/>
        </a:p>
      </dgm:t>
    </dgm:pt>
    <dgm:pt modelId="{E9CBAEA7-B3B2-492A-B1AD-DFE1D8312B82}" type="pres">
      <dgm:prSet presAssocID="{0F9D0507-2869-4DAC-85E5-DF8662F4A037}" presName="diagram" presStyleCnt="0">
        <dgm:presLayoutVars>
          <dgm:chMax val="1"/>
          <dgm:dir/>
          <dgm:animLvl val="ctr"/>
          <dgm:resizeHandles val="exact"/>
        </dgm:presLayoutVars>
      </dgm:prSet>
      <dgm:spPr/>
      <dgm:t>
        <a:bodyPr/>
        <a:lstStyle/>
        <a:p>
          <a:endParaRPr lang="zh-TW" altLang="en-US"/>
        </a:p>
      </dgm:t>
    </dgm:pt>
    <dgm:pt modelId="{602C5F68-2DFB-4DAB-BD41-D7223F91D72E}" type="pres">
      <dgm:prSet presAssocID="{0F9D0507-2869-4DAC-85E5-DF8662F4A037}" presName="matrix" presStyleCnt="0"/>
      <dgm:spPr/>
      <dgm:t>
        <a:bodyPr/>
        <a:lstStyle/>
        <a:p>
          <a:endParaRPr lang="zh-TW" altLang="en-US"/>
        </a:p>
      </dgm:t>
    </dgm:pt>
    <dgm:pt modelId="{6E2AFB2F-8A97-4EB9-BCBC-3B0F23F6F717}" type="pres">
      <dgm:prSet presAssocID="{0F9D0507-2869-4DAC-85E5-DF8662F4A037}" presName="tile1" presStyleLbl="node1" presStyleIdx="0" presStyleCnt="4" custLinFactNeighborX="571" custLinFactNeighborY="1393"/>
      <dgm:spPr/>
      <dgm:t>
        <a:bodyPr/>
        <a:lstStyle/>
        <a:p>
          <a:endParaRPr lang="zh-TW" altLang="en-US"/>
        </a:p>
      </dgm:t>
    </dgm:pt>
    <dgm:pt modelId="{8C47CA2F-6642-486B-ADAF-0AF788532A55}" type="pres">
      <dgm:prSet presAssocID="{0F9D0507-2869-4DAC-85E5-DF8662F4A037}" presName="tile1text" presStyleLbl="node1" presStyleIdx="0" presStyleCnt="4">
        <dgm:presLayoutVars>
          <dgm:chMax val="0"/>
          <dgm:chPref val="0"/>
          <dgm:bulletEnabled val="1"/>
        </dgm:presLayoutVars>
      </dgm:prSet>
      <dgm:spPr/>
      <dgm:t>
        <a:bodyPr/>
        <a:lstStyle/>
        <a:p>
          <a:endParaRPr lang="zh-TW" altLang="en-US"/>
        </a:p>
      </dgm:t>
    </dgm:pt>
    <dgm:pt modelId="{114402EE-850D-4FF9-968C-361AE4435EEB}" type="pres">
      <dgm:prSet presAssocID="{0F9D0507-2869-4DAC-85E5-DF8662F4A037}" presName="tile2" presStyleLbl="node1" presStyleIdx="1" presStyleCnt="4" custLinFactNeighborX="0" custLinFactNeighborY="0"/>
      <dgm:spPr/>
      <dgm:t>
        <a:bodyPr/>
        <a:lstStyle/>
        <a:p>
          <a:endParaRPr lang="zh-TW" altLang="en-US"/>
        </a:p>
      </dgm:t>
    </dgm:pt>
    <dgm:pt modelId="{E3E468A5-D7A3-446E-B012-FD610FF11D4C}" type="pres">
      <dgm:prSet presAssocID="{0F9D0507-2869-4DAC-85E5-DF8662F4A037}" presName="tile2text" presStyleLbl="node1" presStyleIdx="1" presStyleCnt="4">
        <dgm:presLayoutVars>
          <dgm:chMax val="0"/>
          <dgm:chPref val="0"/>
          <dgm:bulletEnabled val="1"/>
        </dgm:presLayoutVars>
      </dgm:prSet>
      <dgm:spPr/>
      <dgm:t>
        <a:bodyPr/>
        <a:lstStyle/>
        <a:p>
          <a:endParaRPr lang="zh-TW" altLang="en-US"/>
        </a:p>
      </dgm:t>
    </dgm:pt>
    <dgm:pt modelId="{D640ABBC-D10D-4F55-8283-C8D4F751F9B2}" type="pres">
      <dgm:prSet presAssocID="{0F9D0507-2869-4DAC-85E5-DF8662F4A037}" presName="tile3" presStyleLbl="node1" presStyleIdx="2" presStyleCnt="4"/>
      <dgm:spPr/>
      <dgm:t>
        <a:bodyPr/>
        <a:lstStyle/>
        <a:p>
          <a:endParaRPr lang="zh-TW" altLang="en-US"/>
        </a:p>
      </dgm:t>
    </dgm:pt>
    <dgm:pt modelId="{09DF3953-D645-4193-A310-CF624F9558C1}" type="pres">
      <dgm:prSet presAssocID="{0F9D0507-2869-4DAC-85E5-DF8662F4A037}" presName="tile3text" presStyleLbl="node1" presStyleIdx="2" presStyleCnt="4">
        <dgm:presLayoutVars>
          <dgm:chMax val="0"/>
          <dgm:chPref val="0"/>
          <dgm:bulletEnabled val="1"/>
        </dgm:presLayoutVars>
      </dgm:prSet>
      <dgm:spPr/>
      <dgm:t>
        <a:bodyPr/>
        <a:lstStyle/>
        <a:p>
          <a:endParaRPr lang="zh-TW" altLang="en-US"/>
        </a:p>
      </dgm:t>
    </dgm:pt>
    <dgm:pt modelId="{B604C826-EA62-4C82-945B-31EDD24AC3A0}" type="pres">
      <dgm:prSet presAssocID="{0F9D0507-2869-4DAC-85E5-DF8662F4A037}" presName="tile4" presStyleLbl="node1" presStyleIdx="3" presStyleCnt="4" custLinFactNeighborX="0" custLinFactNeighborY="0"/>
      <dgm:spPr/>
      <dgm:t>
        <a:bodyPr/>
        <a:lstStyle/>
        <a:p>
          <a:endParaRPr lang="zh-TW" altLang="en-US"/>
        </a:p>
      </dgm:t>
    </dgm:pt>
    <dgm:pt modelId="{88771EE4-77B7-49E9-BF0A-049D0017C820}" type="pres">
      <dgm:prSet presAssocID="{0F9D0507-2869-4DAC-85E5-DF8662F4A037}" presName="tile4text" presStyleLbl="node1" presStyleIdx="3" presStyleCnt="4">
        <dgm:presLayoutVars>
          <dgm:chMax val="0"/>
          <dgm:chPref val="0"/>
          <dgm:bulletEnabled val="1"/>
        </dgm:presLayoutVars>
      </dgm:prSet>
      <dgm:spPr/>
      <dgm:t>
        <a:bodyPr/>
        <a:lstStyle/>
        <a:p>
          <a:endParaRPr lang="zh-TW" altLang="en-US"/>
        </a:p>
      </dgm:t>
    </dgm:pt>
    <dgm:pt modelId="{ADDF5986-718C-449C-80CD-FF94B915054D}" type="pres">
      <dgm:prSet presAssocID="{0F9D0507-2869-4DAC-85E5-DF8662F4A037}" presName="centerTile" presStyleLbl="fgShp" presStyleIdx="0" presStyleCnt="1" custScaleX="152381" custScaleY="140002">
        <dgm:presLayoutVars>
          <dgm:chMax val="0"/>
          <dgm:chPref val="0"/>
        </dgm:presLayoutVars>
      </dgm:prSet>
      <dgm:spPr/>
      <dgm:t>
        <a:bodyPr/>
        <a:lstStyle/>
        <a:p>
          <a:endParaRPr lang="zh-TW" altLang="en-US"/>
        </a:p>
      </dgm:t>
    </dgm:pt>
  </dgm:ptLst>
  <dgm:cxnLst>
    <dgm:cxn modelId="{A27C2798-AD02-4F6D-8F03-0778ED158CA0}" type="presOf" srcId="{BE03E2D5-6E34-4E7F-A065-AD39ED0198C8}" destId="{D640ABBC-D10D-4F55-8283-C8D4F751F9B2}" srcOrd="0" destOrd="0" presId="urn:microsoft.com/office/officeart/2005/8/layout/matrix1"/>
    <dgm:cxn modelId="{9DC0D2E2-0A93-47C7-A29E-EAC4C8F851AD}" type="presOf" srcId="{210D6C49-318D-4B4F-968A-012E1EDDC452}" destId="{114402EE-850D-4FF9-968C-361AE4435EEB}" srcOrd="0" destOrd="0" presId="urn:microsoft.com/office/officeart/2005/8/layout/matrix1"/>
    <dgm:cxn modelId="{0EB9CA55-3551-40B0-B404-1558118A46E0}" type="presOf" srcId="{ADA96038-54CF-4B71-831A-C6E080033849}" destId="{6E2AFB2F-8A97-4EB9-BCBC-3B0F23F6F717}" srcOrd="0" destOrd="0" presId="urn:microsoft.com/office/officeart/2005/8/layout/matrix1"/>
    <dgm:cxn modelId="{66F08229-0AA7-4A59-9AD9-3764427D4426}" srcId="{2E75120C-F0F0-4909-A31E-C6340185AE1A}" destId="{210D6C49-318D-4B4F-968A-012E1EDDC452}" srcOrd="1" destOrd="0" parTransId="{732873F2-ABD3-46AA-9E63-D70AC6BC5CFA}" sibTransId="{0AD6C323-B135-4522-A30B-A65740C3DF44}"/>
    <dgm:cxn modelId="{7BCEAAA8-9308-4697-8015-B4AE426DDAA9}" type="presOf" srcId="{210D6C49-318D-4B4F-968A-012E1EDDC452}" destId="{E3E468A5-D7A3-446E-B012-FD610FF11D4C}" srcOrd="1" destOrd="0" presId="urn:microsoft.com/office/officeart/2005/8/layout/matrix1"/>
    <dgm:cxn modelId="{E34C20AD-4062-4450-B832-BA87351C8E9A}" srcId="{2E75120C-F0F0-4909-A31E-C6340185AE1A}" destId="{0A38DE50-BA97-46BF-808D-BBF5CCD8B628}" srcOrd="3" destOrd="0" parTransId="{0318DF62-76EE-449C-A8D0-53F214755980}" sibTransId="{69C0B5A4-01E0-421D-8A83-0962AB5835CE}"/>
    <dgm:cxn modelId="{0017EAB4-5D40-4B06-8CD8-F6F650F463B8}" srcId="{2E75120C-F0F0-4909-A31E-C6340185AE1A}" destId="{ADA96038-54CF-4B71-831A-C6E080033849}" srcOrd="0" destOrd="0" parTransId="{3CBE0811-2A2B-4B7E-A29C-F9450ADACD88}" sibTransId="{975162D5-CC52-44B9-8DC9-08A57454F8AB}"/>
    <dgm:cxn modelId="{002D91B2-8D73-42CA-9179-58FC2D3A1BE3}" srcId="{0F9D0507-2869-4DAC-85E5-DF8662F4A037}" destId="{2E75120C-F0F0-4909-A31E-C6340185AE1A}" srcOrd="0" destOrd="0" parTransId="{56E21FA7-636A-4900-BA69-64E3CC2A59A2}" sibTransId="{633CED21-3FC2-4F4D-97A5-0AD7D545D4F4}"/>
    <dgm:cxn modelId="{958C76D1-DEEA-4DAB-B172-1F987A36E3C4}" type="presOf" srcId="{0A38DE50-BA97-46BF-808D-BBF5CCD8B628}" destId="{B604C826-EA62-4C82-945B-31EDD24AC3A0}" srcOrd="0" destOrd="0" presId="urn:microsoft.com/office/officeart/2005/8/layout/matrix1"/>
    <dgm:cxn modelId="{6EA16A04-05B5-4CC4-9D38-3E8783F57A76}" type="presOf" srcId="{ADA96038-54CF-4B71-831A-C6E080033849}" destId="{8C47CA2F-6642-486B-ADAF-0AF788532A55}" srcOrd="1" destOrd="0" presId="urn:microsoft.com/office/officeart/2005/8/layout/matrix1"/>
    <dgm:cxn modelId="{CFBC1476-018C-4AEA-95AF-05B648F7B9C7}" type="presOf" srcId="{BE03E2D5-6E34-4E7F-A065-AD39ED0198C8}" destId="{09DF3953-D645-4193-A310-CF624F9558C1}" srcOrd="1" destOrd="0" presId="urn:microsoft.com/office/officeart/2005/8/layout/matrix1"/>
    <dgm:cxn modelId="{67D9A291-34D8-4EEB-BE3A-4C92767FD741}" type="presOf" srcId="{0F9D0507-2869-4DAC-85E5-DF8662F4A037}" destId="{E9CBAEA7-B3B2-492A-B1AD-DFE1D8312B82}" srcOrd="0" destOrd="0" presId="urn:microsoft.com/office/officeart/2005/8/layout/matrix1"/>
    <dgm:cxn modelId="{5AD6037E-20C8-42E0-A008-DAA81909813C}" type="presOf" srcId="{0A38DE50-BA97-46BF-808D-BBF5CCD8B628}" destId="{88771EE4-77B7-49E9-BF0A-049D0017C820}" srcOrd="1" destOrd="0" presId="urn:microsoft.com/office/officeart/2005/8/layout/matrix1"/>
    <dgm:cxn modelId="{76E39219-2B91-47D9-9AA5-37423E751F43}" type="presOf" srcId="{2E75120C-F0F0-4909-A31E-C6340185AE1A}" destId="{ADDF5986-718C-449C-80CD-FF94B915054D}" srcOrd="0" destOrd="0" presId="urn:microsoft.com/office/officeart/2005/8/layout/matrix1"/>
    <dgm:cxn modelId="{389AC22E-64E5-43B4-BE4E-30A800554F24}" srcId="{2E75120C-F0F0-4909-A31E-C6340185AE1A}" destId="{BE03E2D5-6E34-4E7F-A065-AD39ED0198C8}" srcOrd="2" destOrd="0" parTransId="{D63DC235-A380-41E9-9C1C-0C0F2BCCAEDA}" sibTransId="{D50A30BA-1F24-47FF-9FBA-A53223A13F7C}"/>
    <dgm:cxn modelId="{2025A9D1-D61A-4639-892A-A529555CCD30}" type="presParOf" srcId="{E9CBAEA7-B3B2-492A-B1AD-DFE1D8312B82}" destId="{602C5F68-2DFB-4DAB-BD41-D7223F91D72E}" srcOrd="0" destOrd="0" presId="urn:microsoft.com/office/officeart/2005/8/layout/matrix1"/>
    <dgm:cxn modelId="{40BC8FA9-A8F6-4366-A351-87FD8D1306B1}" type="presParOf" srcId="{602C5F68-2DFB-4DAB-BD41-D7223F91D72E}" destId="{6E2AFB2F-8A97-4EB9-BCBC-3B0F23F6F717}" srcOrd="0" destOrd="0" presId="urn:microsoft.com/office/officeart/2005/8/layout/matrix1"/>
    <dgm:cxn modelId="{B32A4086-FDDD-4BB4-A306-951F224DD93C}" type="presParOf" srcId="{602C5F68-2DFB-4DAB-BD41-D7223F91D72E}" destId="{8C47CA2F-6642-486B-ADAF-0AF788532A55}" srcOrd="1" destOrd="0" presId="urn:microsoft.com/office/officeart/2005/8/layout/matrix1"/>
    <dgm:cxn modelId="{CD621F8E-E17B-4714-83DF-CD4B457890E7}" type="presParOf" srcId="{602C5F68-2DFB-4DAB-BD41-D7223F91D72E}" destId="{114402EE-850D-4FF9-968C-361AE4435EEB}" srcOrd="2" destOrd="0" presId="urn:microsoft.com/office/officeart/2005/8/layout/matrix1"/>
    <dgm:cxn modelId="{00A8E6FB-FC26-4B0B-AA15-98B12897D6D6}" type="presParOf" srcId="{602C5F68-2DFB-4DAB-BD41-D7223F91D72E}" destId="{E3E468A5-D7A3-446E-B012-FD610FF11D4C}" srcOrd="3" destOrd="0" presId="urn:microsoft.com/office/officeart/2005/8/layout/matrix1"/>
    <dgm:cxn modelId="{35C967E6-D0CC-4BE0-B2EA-F5EF457A4339}" type="presParOf" srcId="{602C5F68-2DFB-4DAB-BD41-D7223F91D72E}" destId="{D640ABBC-D10D-4F55-8283-C8D4F751F9B2}" srcOrd="4" destOrd="0" presId="urn:microsoft.com/office/officeart/2005/8/layout/matrix1"/>
    <dgm:cxn modelId="{481D4F46-707F-4B76-ABF9-8A9D3D8C08DE}" type="presParOf" srcId="{602C5F68-2DFB-4DAB-BD41-D7223F91D72E}" destId="{09DF3953-D645-4193-A310-CF624F9558C1}" srcOrd="5" destOrd="0" presId="urn:microsoft.com/office/officeart/2005/8/layout/matrix1"/>
    <dgm:cxn modelId="{B1144969-2C4B-435F-B1AB-8AC875890224}" type="presParOf" srcId="{602C5F68-2DFB-4DAB-BD41-D7223F91D72E}" destId="{B604C826-EA62-4C82-945B-31EDD24AC3A0}" srcOrd="6" destOrd="0" presId="urn:microsoft.com/office/officeart/2005/8/layout/matrix1"/>
    <dgm:cxn modelId="{D4FC1124-5524-4D4D-84CA-B1C864672D48}" type="presParOf" srcId="{602C5F68-2DFB-4DAB-BD41-D7223F91D72E}" destId="{88771EE4-77B7-49E9-BF0A-049D0017C820}" srcOrd="7" destOrd="0" presId="urn:microsoft.com/office/officeart/2005/8/layout/matrix1"/>
    <dgm:cxn modelId="{CAB2CF6E-9906-4161-B04D-F8182F36879D}" type="presParOf" srcId="{E9CBAEA7-B3B2-492A-B1AD-DFE1D8312B82}" destId="{ADDF5986-718C-449C-80CD-FF94B915054D}" srcOrd="1" destOrd="0" presId="urn:microsoft.com/office/officeart/2005/8/layout/matrix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0766A4-0048-4F94-A22E-0B40535E414F}" type="doc">
      <dgm:prSet loTypeId="urn:microsoft.com/office/officeart/2005/8/layout/hierarchy3" loCatId="hierarchy" qsTypeId="urn:microsoft.com/office/officeart/2005/8/quickstyle/simple1" qsCatId="simple" csTypeId="urn:microsoft.com/office/officeart/2005/8/colors/accent6_2" csCatId="accent6" phldr="1"/>
      <dgm:spPr/>
      <dgm:t>
        <a:bodyPr/>
        <a:lstStyle/>
        <a:p>
          <a:endParaRPr lang="zh-TW" altLang="en-US"/>
        </a:p>
      </dgm:t>
    </dgm:pt>
    <dgm:pt modelId="{28493156-0E5B-42A2-BC24-CF2DCF58CAB9}">
      <dgm:prSet phldrT="[文字]"/>
      <dgm:spPr/>
      <dgm:t>
        <a:bodyPr/>
        <a:lstStyle/>
        <a:p>
          <a:r>
            <a:rPr lang="zh-TW" altLang="en-US" dirty="0" smtClean="0"/>
            <a:t>知識地圖</a:t>
          </a:r>
          <a:r>
            <a:rPr lang="en-US" altLang="zh-TW" dirty="0" smtClean="0"/>
            <a:t/>
          </a:r>
          <a:br>
            <a:rPr lang="en-US" altLang="zh-TW" dirty="0" smtClean="0"/>
          </a:br>
          <a:r>
            <a:rPr lang="zh-TW" altLang="en-US" dirty="0" smtClean="0"/>
            <a:t>方面</a:t>
          </a:r>
          <a:endParaRPr lang="zh-TW" altLang="en-US" dirty="0"/>
        </a:p>
      </dgm:t>
    </dgm:pt>
    <dgm:pt modelId="{A2513F49-4119-4BE1-97BB-E209F0FE5E19}" type="parTrans" cxnId="{442CEEF2-A9FB-4A28-AF33-3077266023C8}">
      <dgm:prSet/>
      <dgm:spPr/>
      <dgm:t>
        <a:bodyPr/>
        <a:lstStyle/>
        <a:p>
          <a:endParaRPr lang="zh-TW" altLang="en-US"/>
        </a:p>
      </dgm:t>
    </dgm:pt>
    <dgm:pt modelId="{E66CCD49-86C5-444D-AE48-5AD939DA8023}" type="sibTrans" cxnId="{442CEEF2-A9FB-4A28-AF33-3077266023C8}">
      <dgm:prSet/>
      <dgm:spPr/>
      <dgm:t>
        <a:bodyPr/>
        <a:lstStyle/>
        <a:p>
          <a:endParaRPr lang="zh-TW" altLang="en-US"/>
        </a:p>
      </dgm:t>
    </dgm:pt>
    <dgm:pt modelId="{2B62BFE0-0AF0-429D-A497-B22A9A332F08}">
      <dgm:prSet phldrT="[文字]"/>
      <dgm:spPr/>
      <dgm:t>
        <a:bodyPr/>
        <a:lstStyle/>
        <a:p>
          <a:r>
            <a:rPr lang="en-US" altLang="en-US" dirty="0" smtClean="0"/>
            <a:t>E</a:t>
          </a:r>
          <a:r>
            <a:rPr lang="zh-TW" altLang="en-US" dirty="0" smtClean="0"/>
            <a:t>化專案小組</a:t>
          </a:r>
          <a:endParaRPr lang="zh-TW" altLang="en-US" dirty="0"/>
        </a:p>
      </dgm:t>
    </dgm:pt>
    <dgm:pt modelId="{0F20F4F4-941B-4D9E-9BF0-FE4186FD149E}" type="parTrans" cxnId="{B8CB79DF-4676-4153-8CE6-D26C58EC7631}">
      <dgm:prSet/>
      <dgm:spPr/>
      <dgm:t>
        <a:bodyPr/>
        <a:lstStyle/>
        <a:p>
          <a:endParaRPr lang="zh-TW" altLang="en-US"/>
        </a:p>
      </dgm:t>
    </dgm:pt>
    <dgm:pt modelId="{E94E9777-CDCC-4883-A9C7-5EF4CAAA958B}" type="sibTrans" cxnId="{B8CB79DF-4676-4153-8CE6-D26C58EC7631}">
      <dgm:prSet/>
      <dgm:spPr/>
      <dgm:t>
        <a:bodyPr/>
        <a:lstStyle/>
        <a:p>
          <a:endParaRPr lang="zh-TW" altLang="en-US"/>
        </a:p>
      </dgm:t>
    </dgm:pt>
    <dgm:pt modelId="{60A40287-098F-4F93-A4CE-EF383E20CD82}">
      <dgm:prSet phldrT="[文字]"/>
      <dgm:spPr/>
      <dgm:t>
        <a:bodyPr/>
        <a:lstStyle/>
        <a:p>
          <a:r>
            <a:rPr lang="zh-TW" altLang="en-US" dirty="0" smtClean="0"/>
            <a:t>房屋資訊多媒體導覽系統</a:t>
          </a:r>
          <a:endParaRPr lang="zh-TW" altLang="en-US" dirty="0"/>
        </a:p>
      </dgm:t>
    </dgm:pt>
    <dgm:pt modelId="{5AADA895-A029-495C-BF46-1169B7E2819E}" type="parTrans" cxnId="{B2E2221C-C940-441F-8BEA-51C4840A5F4E}">
      <dgm:prSet/>
      <dgm:spPr/>
      <dgm:t>
        <a:bodyPr/>
        <a:lstStyle/>
        <a:p>
          <a:endParaRPr lang="zh-TW" altLang="en-US"/>
        </a:p>
      </dgm:t>
    </dgm:pt>
    <dgm:pt modelId="{CEAB06A5-B678-4F35-9512-5D6F98E73DE0}" type="sibTrans" cxnId="{B2E2221C-C940-441F-8BEA-51C4840A5F4E}">
      <dgm:prSet/>
      <dgm:spPr/>
      <dgm:t>
        <a:bodyPr/>
        <a:lstStyle/>
        <a:p>
          <a:endParaRPr lang="zh-TW" altLang="en-US"/>
        </a:p>
      </dgm:t>
    </dgm:pt>
    <dgm:pt modelId="{37D65E8A-956C-4827-A089-110A33E16B3A}">
      <dgm:prSet phldrT="[文字]"/>
      <dgm:spPr/>
      <dgm:t>
        <a:bodyPr/>
        <a:lstStyle/>
        <a:p>
          <a:r>
            <a:rPr lang="zh-TW" altLang="en-US" dirty="0" smtClean="0"/>
            <a:t>不動產說明書系統</a:t>
          </a:r>
          <a:endParaRPr lang="zh-TW" altLang="en-US" dirty="0"/>
        </a:p>
      </dgm:t>
    </dgm:pt>
    <dgm:pt modelId="{518D95B5-8178-4D25-BA39-5D8FBD4E3788}" type="parTrans" cxnId="{8BAEB778-CC05-4C6F-BEFE-03F8C44A2524}">
      <dgm:prSet/>
      <dgm:spPr/>
      <dgm:t>
        <a:bodyPr/>
        <a:lstStyle/>
        <a:p>
          <a:endParaRPr lang="zh-TW" altLang="en-US"/>
        </a:p>
      </dgm:t>
    </dgm:pt>
    <dgm:pt modelId="{F9AF02FB-87CE-4876-B70E-1DF03547C2E9}" type="sibTrans" cxnId="{8BAEB778-CC05-4C6F-BEFE-03F8C44A2524}">
      <dgm:prSet/>
      <dgm:spPr/>
      <dgm:t>
        <a:bodyPr/>
        <a:lstStyle/>
        <a:p>
          <a:endParaRPr lang="zh-TW" altLang="en-US"/>
        </a:p>
      </dgm:t>
    </dgm:pt>
    <dgm:pt modelId="{546C951B-94EC-4021-BCB9-1440E1384B36}">
      <dgm:prSet phldrT="[文字]"/>
      <dgm:spPr/>
      <dgm:t>
        <a:bodyPr/>
        <a:lstStyle/>
        <a:p>
          <a:r>
            <a:rPr lang="zh-TW" altLang="en-US" dirty="0" smtClean="0"/>
            <a:t>知識庫方面</a:t>
          </a:r>
          <a:endParaRPr lang="zh-TW" altLang="en-US" dirty="0"/>
        </a:p>
      </dgm:t>
    </dgm:pt>
    <dgm:pt modelId="{EE378A2B-9CE8-49C9-AF44-8E70760A525C}" type="parTrans" cxnId="{978E53A0-0FF0-4EA9-913A-32D4B4C65119}">
      <dgm:prSet/>
      <dgm:spPr/>
      <dgm:t>
        <a:bodyPr/>
        <a:lstStyle/>
        <a:p>
          <a:endParaRPr lang="zh-TW" altLang="en-US"/>
        </a:p>
      </dgm:t>
    </dgm:pt>
    <dgm:pt modelId="{F4B8EC96-0345-4A41-BA73-066E8F823468}" type="sibTrans" cxnId="{978E53A0-0FF0-4EA9-913A-32D4B4C65119}">
      <dgm:prSet/>
      <dgm:spPr/>
      <dgm:t>
        <a:bodyPr/>
        <a:lstStyle/>
        <a:p>
          <a:endParaRPr lang="zh-TW" altLang="en-US"/>
        </a:p>
      </dgm:t>
    </dgm:pt>
    <dgm:pt modelId="{4B8946B4-BCDE-463C-8C4D-DDA89FE07ED2}">
      <dgm:prSet phldrT="[文字]"/>
      <dgm:spPr/>
      <dgm:t>
        <a:bodyPr/>
        <a:lstStyle/>
        <a:p>
          <a:r>
            <a:rPr lang="zh-TW" altLang="en-US" dirty="0" smtClean="0"/>
            <a:t>日報表系統</a:t>
          </a:r>
          <a:endParaRPr lang="zh-TW" altLang="en-US" dirty="0"/>
        </a:p>
      </dgm:t>
    </dgm:pt>
    <dgm:pt modelId="{C6E5C49E-946E-4123-BC58-FC50AAB29EFE}" type="parTrans" cxnId="{BEF82FBD-E68C-4B61-AFF0-A3280DDF55C7}">
      <dgm:prSet/>
      <dgm:spPr/>
      <dgm:t>
        <a:bodyPr/>
        <a:lstStyle/>
        <a:p>
          <a:endParaRPr lang="zh-TW" altLang="en-US"/>
        </a:p>
      </dgm:t>
    </dgm:pt>
    <dgm:pt modelId="{02524585-1A86-48ED-A53A-F15AEF1659B3}" type="sibTrans" cxnId="{BEF82FBD-E68C-4B61-AFF0-A3280DDF55C7}">
      <dgm:prSet/>
      <dgm:spPr/>
      <dgm:t>
        <a:bodyPr/>
        <a:lstStyle/>
        <a:p>
          <a:endParaRPr lang="zh-TW" altLang="en-US"/>
        </a:p>
      </dgm:t>
    </dgm:pt>
    <dgm:pt modelId="{8101BC9A-3A1A-4F8D-84C5-8366FBD56531}">
      <dgm:prSet phldrT="[文字]"/>
      <dgm:spPr/>
      <dgm:t>
        <a:bodyPr/>
        <a:lstStyle/>
        <a:p>
          <a:r>
            <a:rPr lang="zh-TW" altLang="en-US" dirty="0" smtClean="0"/>
            <a:t>售屋智慧系統</a:t>
          </a:r>
          <a:endParaRPr lang="zh-TW" altLang="en-US" dirty="0"/>
        </a:p>
      </dgm:t>
    </dgm:pt>
    <dgm:pt modelId="{753ED9B2-01D9-4BC1-A6C0-993664CB5185}" type="parTrans" cxnId="{EFC47FFC-EE84-45B3-90BA-4CAC932C75C6}">
      <dgm:prSet/>
      <dgm:spPr/>
      <dgm:t>
        <a:bodyPr/>
        <a:lstStyle/>
        <a:p>
          <a:endParaRPr lang="zh-TW" altLang="en-US"/>
        </a:p>
      </dgm:t>
    </dgm:pt>
    <dgm:pt modelId="{B211AF77-A8C2-4494-A1CD-64C857E0468F}" type="sibTrans" cxnId="{EFC47FFC-EE84-45B3-90BA-4CAC932C75C6}">
      <dgm:prSet/>
      <dgm:spPr/>
      <dgm:t>
        <a:bodyPr/>
        <a:lstStyle/>
        <a:p>
          <a:endParaRPr lang="zh-TW" altLang="en-US"/>
        </a:p>
      </dgm:t>
    </dgm:pt>
    <dgm:pt modelId="{7A5F8FAC-625A-4F81-B851-CE849575889E}">
      <dgm:prSet phldrT="[文字]"/>
      <dgm:spPr/>
      <dgm:t>
        <a:bodyPr/>
        <a:lstStyle/>
        <a:p>
          <a:r>
            <a:rPr lang="zh-TW" altLang="en-US" dirty="0" smtClean="0"/>
            <a:t>理想家代尋系統</a:t>
          </a:r>
          <a:endParaRPr lang="zh-TW" altLang="en-US" dirty="0"/>
        </a:p>
      </dgm:t>
    </dgm:pt>
    <dgm:pt modelId="{91FE1638-7B6B-4F36-9E58-52B85AD80D24}" type="parTrans" cxnId="{24AE3AD9-3A1A-4323-AA37-7D2CAFDE8513}">
      <dgm:prSet/>
      <dgm:spPr/>
      <dgm:t>
        <a:bodyPr/>
        <a:lstStyle/>
        <a:p>
          <a:endParaRPr lang="zh-TW" altLang="en-US"/>
        </a:p>
      </dgm:t>
    </dgm:pt>
    <dgm:pt modelId="{83A91FC4-B4AD-40BE-9DEA-F039135C7797}" type="sibTrans" cxnId="{24AE3AD9-3A1A-4323-AA37-7D2CAFDE8513}">
      <dgm:prSet/>
      <dgm:spPr/>
      <dgm:t>
        <a:bodyPr/>
        <a:lstStyle/>
        <a:p>
          <a:endParaRPr lang="zh-TW" altLang="en-US"/>
        </a:p>
      </dgm:t>
    </dgm:pt>
    <dgm:pt modelId="{2EF00D77-2915-4F06-9DF3-DCCC9377FFDA}">
      <dgm:prSet phldrT="[文字]"/>
      <dgm:spPr/>
      <dgm:t>
        <a:bodyPr/>
        <a:lstStyle/>
        <a:p>
          <a:r>
            <a:rPr lang="zh-TW" altLang="en-US" dirty="0" smtClean="0"/>
            <a:t>知識社群</a:t>
          </a:r>
          <a:endParaRPr lang="zh-TW" altLang="en-US" dirty="0"/>
        </a:p>
      </dgm:t>
    </dgm:pt>
    <dgm:pt modelId="{AE6E862F-BF4D-4C20-BB69-A06721F72BBD}" type="parTrans" cxnId="{B8C14AD7-A721-4228-98C3-E52B82BCAEC9}">
      <dgm:prSet/>
      <dgm:spPr/>
      <dgm:t>
        <a:bodyPr/>
        <a:lstStyle/>
        <a:p>
          <a:endParaRPr lang="zh-TW" altLang="en-US"/>
        </a:p>
      </dgm:t>
    </dgm:pt>
    <dgm:pt modelId="{F8DB0CD4-1091-4641-8CDF-5A06524313DC}" type="sibTrans" cxnId="{B8C14AD7-A721-4228-98C3-E52B82BCAEC9}">
      <dgm:prSet/>
      <dgm:spPr/>
      <dgm:t>
        <a:bodyPr/>
        <a:lstStyle/>
        <a:p>
          <a:endParaRPr lang="zh-TW" altLang="en-US"/>
        </a:p>
      </dgm:t>
    </dgm:pt>
    <dgm:pt modelId="{FB28762C-111E-434D-908A-370567D890C2}">
      <dgm:prSet phldrT="[文字]"/>
      <dgm:spPr/>
      <dgm:t>
        <a:bodyPr/>
        <a:lstStyle/>
        <a:p>
          <a:r>
            <a:rPr lang="zh-TW" altLang="en-US" dirty="0" smtClean="0"/>
            <a:t>教育訓練</a:t>
          </a:r>
          <a:endParaRPr lang="zh-TW" altLang="en-US" dirty="0"/>
        </a:p>
      </dgm:t>
    </dgm:pt>
    <dgm:pt modelId="{BD3FCC2C-F018-4985-83FB-2DDD7F716EC4}" type="parTrans" cxnId="{2C3B35A2-5B36-4516-9F9D-E48EFE7CB38D}">
      <dgm:prSet/>
      <dgm:spPr/>
      <dgm:t>
        <a:bodyPr/>
        <a:lstStyle/>
        <a:p>
          <a:endParaRPr lang="zh-TW" altLang="en-US"/>
        </a:p>
      </dgm:t>
    </dgm:pt>
    <dgm:pt modelId="{4CC673A0-4CA0-43AB-BB44-C77E47D7BDEB}" type="sibTrans" cxnId="{2C3B35A2-5B36-4516-9F9D-E48EFE7CB38D}">
      <dgm:prSet/>
      <dgm:spPr/>
      <dgm:t>
        <a:bodyPr/>
        <a:lstStyle/>
        <a:p>
          <a:endParaRPr lang="zh-TW" altLang="en-US"/>
        </a:p>
      </dgm:t>
    </dgm:pt>
    <dgm:pt modelId="{C0BC7CC4-7FB4-4B6E-AF9F-D162543841D0}">
      <dgm:prSet phldrT="[文字]"/>
      <dgm:spPr/>
      <dgm:t>
        <a:bodyPr/>
        <a:lstStyle/>
        <a:p>
          <a:r>
            <a:rPr lang="zh-TW" altLang="en-US" dirty="0" smtClean="0"/>
            <a:t>學長姊制度</a:t>
          </a:r>
          <a:endParaRPr lang="zh-TW" altLang="en-US" dirty="0"/>
        </a:p>
      </dgm:t>
    </dgm:pt>
    <dgm:pt modelId="{FA2B4C63-0A0A-4D1F-9223-F8504679788C}" type="parTrans" cxnId="{A2673758-E77C-4255-9107-0F0BC1664A14}">
      <dgm:prSet/>
      <dgm:spPr/>
      <dgm:t>
        <a:bodyPr/>
        <a:lstStyle/>
        <a:p>
          <a:endParaRPr lang="zh-TW" altLang="en-US"/>
        </a:p>
      </dgm:t>
    </dgm:pt>
    <dgm:pt modelId="{F27BC020-FA15-4E49-BDAD-2960CAFD5810}" type="sibTrans" cxnId="{A2673758-E77C-4255-9107-0F0BC1664A14}">
      <dgm:prSet/>
      <dgm:spPr/>
      <dgm:t>
        <a:bodyPr/>
        <a:lstStyle/>
        <a:p>
          <a:endParaRPr lang="zh-TW" altLang="en-US"/>
        </a:p>
      </dgm:t>
    </dgm:pt>
    <dgm:pt modelId="{F8DEAFC4-EB06-415D-BBFA-09C1CD429240}">
      <dgm:prSet phldrT="[文字]"/>
      <dgm:spPr/>
      <dgm:t>
        <a:bodyPr/>
        <a:lstStyle/>
        <a:p>
          <a:r>
            <a:rPr lang="zh-TW" altLang="en-US" dirty="0" smtClean="0"/>
            <a:t>團隊獎金制度</a:t>
          </a:r>
          <a:endParaRPr lang="zh-TW" altLang="en-US" dirty="0"/>
        </a:p>
      </dgm:t>
    </dgm:pt>
    <dgm:pt modelId="{DA04F306-43FE-44E3-8700-7ED8C048A407}" type="parTrans" cxnId="{98FCDF2C-0460-4B72-AC8B-E6553F99E2F6}">
      <dgm:prSet/>
      <dgm:spPr/>
      <dgm:t>
        <a:bodyPr/>
        <a:lstStyle/>
        <a:p>
          <a:endParaRPr lang="zh-TW" altLang="en-US"/>
        </a:p>
      </dgm:t>
    </dgm:pt>
    <dgm:pt modelId="{FD038478-B4AC-418C-BB0C-3C4B66C42DA9}" type="sibTrans" cxnId="{98FCDF2C-0460-4B72-AC8B-E6553F99E2F6}">
      <dgm:prSet/>
      <dgm:spPr/>
      <dgm:t>
        <a:bodyPr/>
        <a:lstStyle/>
        <a:p>
          <a:endParaRPr lang="zh-TW" altLang="en-US"/>
        </a:p>
      </dgm:t>
    </dgm:pt>
    <dgm:pt modelId="{51B553AC-621B-45A7-B5D9-98A48339FEBC}" type="pres">
      <dgm:prSet presAssocID="{450766A4-0048-4F94-A22E-0B40535E414F}" presName="diagram" presStyleCnt="0">
        <dgm:presLayoutVars>
          <dgm:chPref val="1"/>
          <dgm:dir/>
          <dgm:animOne val="branch"/>
          <dgm:animLvl val="lvl"/>
          <dgm:resizeHandles/>
        </dgm:presLayoutVars>
      </dgm:prSet>
      <dgm:spPr/>
      <dgm:t>
        <a:bodyPr/>
        <a:lstStyle/>
        <a:p>
          <a:endParaRPr lang="zh-TW" altLang="en-US"/>
        </a:p>
      </dgm:t>
    </dgm:pt>
    <dgm:pt modelId="{5A52B51B-928E-4E33-A6E4-5FB54EDED401}" type="pres">
      <dgm:prSet presAssocID="{28493156-0E5B-42A2-BC24-CF2DCF58CAB9}" presName="root" presStyleCnt="0"/>
      <dgm:spPr/>
    </dgm:pt>
    <dgm:pt modelId="{2A848899-9BF7-462D-9FFD-58385C704C80}" type="pres">
      <dgm:prSet presAssocID="{28493156-0E5B-42A2-BC24-CF2DCF58CAB9}" presName="rootComposite" presStyleCnt="0"/>
      <dgm:spPr/>
    </dgm:pt>
    <dgm:pt modelId="{66887D05-49D0-48B8-BD8D-1A9387A7D5FE}" type="pres">
      <dgm:prSet presAssocID="{28493156-0E5B-42A2-BC24-CF2DCF58CAB9}" presName="rootText" presStyleLbl="node1" presStyleIdx="0" presStyleCnt="3"/>
      <dgm:spPr/>
      <dgm:t>
        <a:bodyPr/>
        <a:lstStyle/>
        <a:p>
          <a:endParaRPr lang="zh-TW" altLang="en-US"/>
        </a:p>
      </dgm:t>
    </dgm:pt>
    <dgm:pt modelId="{D400FC7A-EC3F-4A46-A841-7FDDD60A354B}" type="pres">
      <dgm:prSet presAssocID="{28493156-0E5B-42A2-BC24-CF2DCF58CAB9}" presName="rootConnector" presStyleLbl="node1" presStyleIdx="0" presStyleCnt="3"/>
      <dgm:spPr/>
      <dgm:t>
        <a:bodyPr/>
        <a:lstStyle/>
        <a:p>
          <a:endParaRPr lang="zh-TW" altLang="en-US"/>
        </a:p>
      </dgm:t>
    </dgm:pt>
    <dgm:pt modelId="{32F1432E-0C02-4619-9FB8-A67CEA0F1E90}" type="pres">
      <dgm:prSet presAssocID="{28493156-0E5B-42A2-BC24-CF2DCF58CAB9}" presName="childShape" presStyleCnt="0"/>
      <dgm:spPr/>
    </dgm:pt>
    <dgm:pt modelId="{8D3B67E7-6671-4EFB-8AED-C5BBE950BA42}" type="pres">
      <dgm:prSet presAssocID="{0F20F4F4-941B-4D9E-9BF0-FE4186FD149E}" presName="Name13" presStyleLbl="parChTrans1D2" presStyleIdx="0" presStyleCnt="9"/>
      <dgm:spPr/>
      <dgm:t>
        <a:bodyPr/>
        <a:lstStyle/>
        <a:p>
          <a:endParaRPr lang="zh-TW" altLang="en-US"/>
        </a:p>
      </dgm:t>
    </dgm:pt>
    <dgm:pt modelId="{10BD8345-BAFF-4DA1-A31D-B142FF12C962}" type="pres">
      <dgm:prSet presAssocID="{2B62BFE0-0AF0-429D-A497-B22A9A332F08}" presName="childText" presStyleLbl="bgAcc1" presStyleIdx="0" presStyleCnt="9">
        <dgm:presLayoutVars>
          <dgm:bulletEnabled val="1"/>
        </dgm:presLayoutVars>
      </dgm:prSet>
      <dgm:spPr/>
      <dgm:t>
        <a:bodyPr/>
        <a:lstStyle/>
        <a:p>
          <a:endParaRPr lang="zh-TW" altLang="en-US"/>
        </a:p>
      </dgm:t>
    </dgm:pt>
    <dgm:pt modelId="{A0D829AF-B60B-4A6E-9E3D-E5261EF508C4}" type="pres">
      <dgm:prSet presAssocID="{5AADA895-A029-495C-BF46-1169B7E2819E}" presName="Name13" presStyleLbl="parChTrans1D2" presStyleIdx="1" presStyleCnt="9"/>
      <dgm:spPr/>
      <dgm:t>
        <a:bodyPr/>
        <a:lstStyle/>
        <a:p>
          <a:endParaRPr lang="zh-TW" altLang="en-US"/>
        </a:p>
      </dgm:t>
    </dgm:pt>
    <dgm:pt modelId="{82AA5710-59F0-4D5E-96AA-A647F46DDF4E}" type="pres">
      <dgm:prSet presAssocID="{60A40287-098F-4F93-A4CE-EF383E20CD82}" presName="childText" presStyleLbl="bgAcc1" presStyleIdx="1" presStyleCnt="9">
        <dgm:presLayoutVars>
          <dgm:bulletEnabled val="1"/>
        </dgm:presLayoutVars>
      </dgm:prSet>
      <dgm:spPr/>
      <dgm:t>
        <a:bodyPr/>
        <a:lstStyle/>
        <a:p>
          <a:endParaRPr lang="zh-TW" altLang="en-US"/>
        </a:p>
      </dgm:t>
    </dgm:pt>
    <dgm:pt modelId="{7B5C4791-6216-4F2F-BE2E-7FD969F22134}" type="pres">
      <dgm:prSet presAssocID="{518D95B5-8178-4D25-BA39-5D8FBD4E3788}" presName="Name13" presStyleLbl="parChTrans1D2" presStyleIdx="2" presStyleCnt="9"/>
      <dgm:spPr/>
      <dgm:t>
        <a:bodyPr/>
        <a:lstStyle/>
        <a:p>
          <a:endParaRPr lang="zh-TW" altLang="en-US"/>
        </a:p>
      </dgm:t>
    </dgm:pt>
    <dgm:pt modelId="{20953696-54BB-4AD2-8A6C-70E155D7C964}" type="pres">
      <dgm:prSet presAssocID="{37D65E8A-956C-4827-A089-110A33E16B3A}" presName="childText" presStyleLbl="bgAcc1" presStyleIdx="2" presStyleCnt="9">
        <dgm:presLayoutVars>
          <dgm:bulletEnabled val="1"/>
        </dgm:presLayoutVars>
      </dgm:prSet>
      <dgm:spPr/>
      <dgm:t>
        <a:bodyPr/>
        <a:lstStyle/>
        <a:p>
          <a:endParaRPr lang="zh-TW" altLang="en-US"/>
        </a:p>
      </dgm:t>
    </dgm:pt>
    <dgm:pt modelId="{4972B1E0-B396-4D96-A999-5F9301B6762F}" type="pres">
      <dgm:prSet presAssocID="{546C951B-94EC-4021-BCB9-1440E1384B36}" presName="root" presStyleCnt="0"/>
      <dgm:spPr/>
    </dgm:pt>
    <dgm:pt modelId="{C3111475-1EE2-4423-8293-E4F9E1F105A6}" type="pres">
      <dgm:prSet presAssocID="{546C951B-94EC-4021-BCB9-1440E1384B36}" presName="rootComposite" presStyleCnt="0"/>
      <dgm:spPr/>
    </dgm:pt>
    <dgm:pt modelId="{DCFD50CF-3938-4506-A59A-337566775BB3}" type="pres">
      <dgm:prSet presAssocID="{546C951B-94EC-4021-BCB9-1440E1384B36}" presName="rootText" presStyleLbl="node1" presStyleIdx="1" presStyleCnt="3"/>
      <dgm:spPr/>
      <dgm:t>
        <a:bodyPr/>
        <a:lstStyle/>
        <a:p>
          <a:endParaRPr lang="zh-TW" altLang="en-US"/>
        </a:p>
      </dgm:t>
    </dgm:pt>
    <dgm:pt modelId="{08FEFBEA-9F94-4375-8E54-5377BECF12D3}" type="pres">
      <dgm:prSet presAssocID="{546C951B-94EC-4021-BCB9-1440E1384B36}" presName="rootConnector" presStyleLbl="node1" presStyleIdx="1" presStyleCnt="3"/>
      <dgm:spPr/>
      <dgm:t>
        <a:bodyPr/>
        <a:lstStyle/>
        <a:p>
          <a:endParaRPr lang="zh-TW" altLang="en-US"/>
        </a:p>
      </dgm:t>
    </dgm:pt>
    <dgm:pt modelId="{64926068-6641-436B-AC65-877DB2708FE0}" type="pres">
      <dgm:prSet presAssocID="{546C951B-94EC-4021-BCB9-1440E1384B36}" presName="childShape" presStyleCnt="0"/>
      <dgm:spPr/>
    </dgm:pt>
    <dgm:pt modelId="{58D92479-5D79-4495-813C-217E4DA483E2}" type="pres">
      <dgm:prSet presAssocID="{C6E5C49E-946E-4123-BC58-FC50AAB29EFE}" presName="Name13" presStyleLbl="parChTrans1D2" presStyleIdx="3" presStyleCnt="9"/>
      <dgm:spPr/>
      <dgm:t>
        <a:bodyPr/>
        <a:lstStyle/>
        <a:p>
          <a:endParaRPr lang="zh-TW" altLang="en-US"/>
        </a:p>
      </dgm:t>
    </dgm:pt>
    <dgm:pt modelId="{3D719981-AB71-4E01-91E3-376457CE87CF}" type="pres">
      <dgm:prSet presAssocID="{4B8946B4-BCDE-463C-8C4D-DDA89FE07ED2}" presName="childText" presStyleLbl="bgAcc1" presStyleIdx="3" presStyleCnt="9">
        <dgm:presLayoutVars>
          <dgm:bulletEnabled val="1"/>
        </dgm:presLayoutVars>
      </dgm:prSet>
      <dgm:spPr/>
      <dgm:t>
        <a:bodyPr/>
        <a:lstStyle/>
        <a:p>
          <a:endParaRPr lang="zh-TW" altLang="en-US"/>
        </a:p>
      </dgm:t>
    </dgm:pt>
    <dgm:pt modelId="{7155DA2C-9403-485E-9CAB-B18F72B655C1}" type="pres">
      <dgm:prSet presAssocID="{753ED9B2-01D9-4BC1-A6C0-993664CB5185}" presName="Name13" presStyleLbl="parChTrans1D2" presStyleIdx="4" presStyleCnt="9"/>
      <dgm:spPr/>
      <dgm:t>
        <a:bodyPr/>
        <a:lstStyle/>
        <a:p>
          <a:endParaRPr lang="zh-TW" altLang="en-US"/>
        </a:p>
      </dgm:t>
    </dgm:pt>
    <dgm:pt modelId="{2528AA79-7779-4825-A056-BB13ABDE00FA}" type="pres">
      <dgm:prSet presAssocID="{8101BC9A-3A1A-4F8D-84C5-8366FBD56531}" presName="childText" presStyleLbl="bgAcc1" presStyleIdx="4" presStyleCnt="9">
        <dgm:presLayoutVars>
          <dgm:bulletEnabled val="1"/>
        </dgm:presLayoutVars>
      </dgm:prSet>
      <dgm:spPr/>
      <dgm:t>
        <a:bodyPr/>
        <a:lstStyle/>
        <a:p>
          <a:endParaRPr lang="zh-TW" altLang="en-US"/>
        </a:p>
      </dgm:t>
    </dgm:pt>
    <dgm:pt modelId="{44DE6F6C-2C22-4DB6-A7DE-2319B2820AC4}" type="pres">
      <dgm:prSet presAssocID="{91FE1638-7B6B-4F36-9E58-52B85AD80D24}" presName="Name13" presStyleLbl="parChTrans1D2" presStyleIdx="5" presStyleCnt="9"/>
      <dgm:spPr/>
      <dgm:t>
        <a:bodyPr/>
        <a:lstStyle/>
        <a:p>
          <a:endParaRPr lang="zh-TW" altLang="en-US"/>
        </a:p>
      </dgm:t>
    </dgm:pt>
    <dgm:pt modelId="{3C9414AD-5E09-4D0D-A50D-86A7C7E4429A}" type="pres">
      <dgm:prSet presAssocID="{7A5F8FAC-625A-4F81-B851-CE849575889E}" presName="childText" presStyleLbl="bgAcc1" presStyleIdx="5" presStyleCnt="9">
        <dgm:presLayoutVars>
          <dgm:bulletEnabled val="1"/>
        </dgm:presLayoutVars>
      </dgm:prSet>
      <dgm:spPr/>
      <dgm:t>
        <a:bodyPr/>
        <a:lstStyle/>
        <a:p>
          <a:endParaRPr lang="zh-TW" altLang="en-US"/>
        </a:p>
      </dgm:t>
    </dgm:pt>
    <dgm:pt modelId="{DFC39C62-61FC-4D51-843E-EDB99A680AE4}" type="pres">
      <dgm:prSet presAssocID="{2EF00D77-2915-4F06-9DF3-DCCC9377FFDA}" presName="root" presStyleCnt="0"/>
      <dgm:spPr/>
    </dgm:pt>
    <dgm:pt modelId="{36019C51-56C6-4B01-B54B-B738B17CA9FD}" type="pres">
      <dgm:prSet presAssocID="{2EF00D77-2915-4F06-9DF3-DCCC9377FFDA}" presName="rootComposite" presStyleCnt="0"/>
      <dgm:spPr/>
    </dgm:pt>
    <dgm:pt modelId="{7E48263A-4863-4F5E-B369-60D3B33E1382}" type="pres">
      <dgm:prSet presAssocID="{2EF00D77-2915-4F06-9DF3-DCCC9377FFDA}" presName="rootText" presStyleLbl="node1" presStyleIdx="2" presStyleCnt="3"/>
      <dgm:spPr/>
      <dgm:t>
        <a:bodyPr/>
        <a:lstStyle/>
        <a:p>
          <a:endParaRPr lang="zh-TW" altLang="en-US"/>
        </a:p>
      </dgm:t>
    </dgm:pt>
    <dgm:pt modelId="{9C6806A9-67F5-4C86-852F-AEB38D7FE222}" type="pres">
      <dgm:prSet presAssocID="{2EF00D77-2915-4F06-9DF3-DCCC9377FFDA}" presName="rootConnector" presStyleLbl="node1" presStyleIdx="2" presStyleCnt="3"/>
      <dgm:spPr/>
      <dgm:t>
        <a:bodyPr/>
        <a:lstStyle/>
        <a:p>
          <a:endParaRPr lang="zh-TW" altLang="en-US"/>
        </a:p>
      </dgm:t>
    </dgm:pt>
    <dgm:pt modelId="{DB86919F-2643-404E-B58A-C20792FDCE85}" type="pres">
      <dgm:prSet presAssocID="{2EF00D77-2915-4F06-9DF3-DCCC9377FFDA}" presName="childShape" presStyleCnt="0"/>
      <dgm:spPr/>
    </dgm:pt>
    <dgm:pt modelId="{06ED25FB-59A6-4031-B8D0-A66B4B661FAD}" type="pres">
      <dgm:prSet presAssocID="{BD3FCC2C-F018-4985-83FB-2DDD7F716EC4}" presName="Name13" presStyleLbl="parChTrans1D2" presStyleIdx="6" presStyleCnt="9"/>
      <dgm:spPr/>
      <dgm:t>
        <a:bodyPr/>
        <a:lstStyle/>
        <a:p>
          <a:endParaRPr lang="zh-TW" altLang="en-US"/>
        </a:p>
      </dgm:t>
    </dgm:pt>
    <dgm:pt modelId="{3C1C0329-DD16-4CFA-B7B6-E7B98B17CAA6}" type="pres">
      <dgm:prSet presAssocID="{FB28762C-111E-434D-908A-370567D890C2}" presName="childText" presStyleLbl="bgAcc1" presStyleIdx="6" presStyleCnt="9">
        <dgm:presLayoutVars>
          <dgm:bulletEnabled val="1"/>
        </dgm:presLayoutVars>
      </dgm:prSet>
      <dgm:spPr/>
      <dgm:t>
        <a:bodyPr/>
        <a:lstStyle/>
        <a:p>
          <a:endParaRPr lang="zh-TW" altLang="en-US"/>
        </a:p>
      </dgm:t>
    </dgm:pt>
    <dgm:pt modelId="{5682E853-3690-4659-82D1-18508B878985}" type="pres">
      <dgm:prSet presAssocID="{FA2B4C63-0A0A-4D1F-9223-F8504679788C}" presName="Name13" presStyleLbl="parChTrans1D2" presStyleIdx="7" presStyleCnt="9"/>
      <dgm:spPr/>
      <dgm:t>
        <a:bodyPr/>
        <a:lstStyle/>
        <a:p>
          <a:endParaRPr lang="zh-TW" altLang="en-US"/>
        </a:p>
      </dgm:t>
    </dgm:pt>
    <dgm:pt modelId="{4D521F1B-8590-40D9-BF37-4A7BF99EB5C3}" type="pres">
      <dgm:prSet presAssocID="{C0BC7CC4-7FB4-4B6E-AF9F-D162543841D0}" presName="childText" presStyleLbl="bgAcc1" presStyleIdx="7" presStyleCnt="9">
        <dgm:presLayoutVars>
          <dgm:bulletEnabled val="1"/>
        </dgm:presLayoutVars>
      </dgm:prSet>
      <dgm:spPr/>
      <dgm:t>
        <a:bodyPr/>
        <a:lstStyle/>
        <a:p>
          <a:endParaRPr lang="zh-TW" altLang="en-US"/>
        </a:p>
      </dgm:t>
    </dgm:pt>
    <dgm:pt modelId="{4578CE25-E1E5-44AA-974F-D097AD8B9F8E}" type="pres">
      <dgm:prSet presAssocID="{DA04F306-43FE-44E3-8700-7ED8C048A407}" presName="Name13" presStyleLbl="parChTrans1D2" presStyleIdx="8" presStyleCnt="9"/>
      <dgm:spPr/>
      <dgm:t>
        <a:bodyPr/>
        <a:lstStyle/>
        <a:p>
          <a:endParaRPr lang="zh-TW" altLang="en-US"/>
        </a:p>
      </dgm:t>
    </dgm:pt>
    <dgm:pt modelId="{2C58B715-700A-40DC-9C25-C2F69342F88D}" type="pres">
      <dgm:prSet presAssocID="{F8DEAFC4-EB06-415D-BBFA-09C1CD429240}" presName="childText" presStyleLbl="bgAcc1" presStyleIdx="8" presStyleCnt="9">
        <dgm:presLayoutVars>
          <dgm:bulletEnabled val="1"/>
        </dgm:presLayoutVars>
      </dgm:prSet>
      <dgm:spPr/>
      <dgm:t>
        <a:bodyPr/>
        <a:lstStyle/>
        <a:p>
          <a:endParaRPr lang="zh-TW" altLang="en-US"/>
        </a:p>
      </dgm:t>
    </dgm:pt>
  </dgm:ptLst>
  <dgm:cxnLst>
    <dgm:cxn modelId="{9AA8164C-D43A-4AF3-A43D-3B510948A912}" type="presOf" srcId="{BD3FCC2C-F018-4985-83FB-2DDD7F716EC4}" destId="{06ED25FB-59A6-4031-B8D0-A66B4B661FAD}" srcOrd="0" destOrd="0" presId="urn:microsoft.com/office/officeart/2005/8/layout/hierarchy3"/>
    <dgm:cxn modelId="{55ED72A4-C29D-4A97-8B39-10817FB7F47D}" type="presOf" srcId="{546C951B-94EC-4021-BCB9-1440E1384B36}" destId="{08FEFBEA-9F94-4375-8E54-5377BECF12D3}" srcOrd="1" destOrd="0" presId="urn:microsoft.com/office/officeart/2005/8/layout/hierarchy3"/>
    <dgm:cxn modelId="{978E53A0-0FF0-4EA9-913A-32D4B4C65119}" srcId="{450766A4-0048-4F94-A22E-0B40535E414F}" destId="{546C951B-94EC-4021-BCB9-1440E1384B36}" srcOrd="1" destOrd="0" parTransId="{EE378A2B-9CE8-49C9-AF44-8E70760A525C}" sibTransId="{F4B8EC96-0345-4A41-BA73-066E8F823468}"/>
    <dgm:cxn modelId="{562CCB79-5FDA-4019-8473-C4287E77307F}" type="presOf" srcId="{753ED9B2-01D9-4BC1-A6C0-993664CB5185}" destId="{7155DA2C-9403-485E-9CAB-B18F72B655C1}" srcOrd="0" destOrd="0" presId="urn:microsoft.com/office/officeart/2005/8/layout/hierarchy3"/>
    <dgm:cxn modelId="{EA8C663F-6C76-42EB-82CB-431406141C87}" type="presOf" srcId="{FA2B4C63-0A0A-4D1F-9223-F8504679788C}" destId="{5682E853-3690-4659-82D1-18508B878985}" srcOrd="0" destOrd="0" presId="urn:microsoft.com/office/officeart/2005/8/layout/hierarchy3"/>
    <dgm:cxn modelId="{DDDAEA35-108E-410C-9930-34FE7F3C52F1}" type="presOf" srcId="{F8DEAFC4-EB06-415D-BBFA-09C1CD429240}" destId="{2C58B715-700A-40DC-9C25-C2F69342F88D}" srcOrd="0" destOrd="0" presId="urn:microsoft.com/office/officeart/2005/8/layout/hierarchy3"/>
    <dgm:cxn modelId="{EFC47FFC-EE84-45B3-90BA-4CAC932C75C6}" srcId="{546C951B-94EC-4021-BCB9-1440E1384B36}" destId="{8101BC9A-3A1A-4F8D-84C5-8366FBD56531}" srcOrd="1" destOrd="0" parTransId="{753ED9B2-01D9-4BC1-A6C0-993664CB5185}" sibTransId="{B211AF77-A8C2-4494-A1CD-64C857E0468F}"/>
    <dgm:cxn modelId="{1BC1F780-196C-47F8-92A2-BF1435E89698}" type="presOf" srcId="{2B62BFE0-0AF0-429D-A497-B22A9A332F08}" destId="{10BD8345-BAFF-4DA1-A31D-B142FF12C962}" srcOrd="0" destOrd="0" presId="urn:microsoft.com/office/officeart/2005/8/layout/hierarchy3"/>
    <dgm:cxn modelId="{DEC66B42-F2E3-4600-973D-ADCBA9C51F2C}" type="presOf" srcId="{DA04F306-43FE-44E3-8700-7ED8C048A407}" destId="{4578CE25-E1E5-44AA-974F-D097AD8B9F8E}" srcOrd="0" destOrd="0" presId="urn:microsoft.com/office/officeart/2005/8/layout/hierarchy3"/>
    <dgm:cxn modelId="{B2E2221C-C940-441F-8BEA-51C4840A5F4E}" srcId="{28493156-0E5B-42A2-BC24-CF2DCF58CAB9}" destId="{60A40287-098F-4F93-A4CE-EF383E20CD82}" srcOrd="1" destOrd="0" parTransId="{5AADA895-A029-495C-BF46-1169B7E2819E}" sibTransId="{CEAB06A5-B678-4F35-9512-5D6F98E73DE0}"/>
    <dgm:cxn modelId="{B185493D-39C4-4ECD-8E4C-F13A6CC03427}" type="presOf" srcId="{0F20F4F4-941B-4D9E-9BF0-FE4186FD149E}" destId="{8D3B67E7-6671-4EFB-8AED-C5BBE950BA42}" srcOrd="0" destOrd="0" presId="urn:microsoft.com/office/officeart/2005/8/layout/hierarchy3"/>
    <dgm:cxn modelId="{98FCDF2C-0460-4B72-AC8B-E6553F99E2F6}" srcId="{2EF00D77-2915-4F06-9DF3-DCCC9377FFDA}" destId="{F8DEAFC4-EB06-415D-BBFA-09C1CD429240}" srcOrd="2" destOrd="0" parTransId="{DA04F306-43FE-44E3-8700-7ED8C048A407}" sibTransId="{FD038478-B4AC-418C-BB0C-3C4B66C42DA9}"/>
    <dgm:cxn modelId="{18CAED74-661B-4F42-90E7-292A8667239D}" type="presOf" srcId="{450766A4-0048-4F94-A22E-0B40535E414F}" destId="{51B553AC-621B-45A7-B5D9-98A48339FEBC}" srcOrd="0" destOrd="0" presId="urn:microsoft.com/office/officeart/2005/8/layout/hierarchy3"/>
    <dgm:cxn modelId="{B8C14AD7-A721-4228-98C3-E52B82BCAEC9}" srcId="{450766A4-0048-4F94-A22E-0B40535E414F}" destId="{2EF00D77-2915-4F06-9DF3-DCCC9377FFDA}" srcOrd="2" destOrd="0" parTransId="{AE6E862F-BF4D-4C20-BB69-A06721F72BBD}" sibTransId="{F8DB0CD4-1091-4641-8CDF-5A06524313DC}"/>
    <dgm:cxn modelId="{7644CC65-33D3-4B80-9173-FA1E7F7007A6}" type="presOf" srcId="{FB28762C-111E-434D-908A-370567D890C2}" destId="{3C1C0329-DD16-4CFA-B7B6-E7B98B17CAA6}" srcOrd="0" destOrd="0" presId="urn:microsoft.com/office/officeart/2005/8/layout/hierarchy3"/>
    <dgm:cxn modelId="{8B2BF848-C0EE-4748-8ED5-BE236614E3DF}" type="presOf" srcId="{28493156-0E5B-42A2-BC24-CF2DCF58CAB9}" destId="{66887D05-49D0-48B8-BD8D-1A9387A7D5FE}" srcOrd="0" destOrd="0" presId="urn:microsoft.com/office/officeart/2005/8/layout/hierarchy3"/>
    <dgm:cxn modelId="{560E3032-BBCE-4EF0-B512-B233511C18FC}" type="presOf" srcId="{91FE1638-7B6B-4F36-9E58-52B85AD80D24}" destId="{44DE6F6C-2C22-4DB6-A7DE-2319B2820AC4}" srcOrd="0" destOrd="0" presId="urn:microsoft.com/office/officeart/2005/8/layout/hierarchy3"/>
    <dgm:cxn modelId="{AB19CC4D-D4EC-425E-9FB3-E2E27F4A1582}" type="presOf" srcId="{7A5F8FAC-625A-4F81-B851-CE849575889E}" destId="{3C9414AD-5E09-4D0D-A50D-86A7C7E4429A}" srcOrd="0" destOrd="0" presId="urn:microsoft.com/office/officeart/2005/8/layout/hierarchy3"/>
    <dgm:cxn modelId="{B8CB79DF-4676-4153-8CE6-D26C58EC7631}" srcId="{28493156-0E5B-42A2-BC24-CF2DCF58CAB9}" destId="{2B62BFE0-0AF0-429D-A497-B22A9A332F08}" srcOrd="0" destOrd="0" parTransId="{0F20F4F4-941B-4D9E-9BF0-FE4186FD149E}" sibTransId="{E94E9777-CDCC-4883-A9C7-5EF4CAAA958B}"/>
    <dgm:cxn modelId="{442CEEF2-A9FB-4A28-AF33-3077266023C8}" srcId="{450766A4-0048-4F94-A22E-0B40535E414F}" destId="{28493156-0E5B-42A2-BC24-CF2DCF58CAB9}" srcOrd="0" destOrd="0" parTransId="{A2513F49-4119-4BE1-97BB-E209F0FE5E19}" sibTransId="{E66CCD49-86C5-444D-AE48-5AD939DA8023}"/>
    <dgm:cxn modelId="{BEF82FBD-E68C-4B61-AFF0-A3280DDF55C7}" srcId="{546C951B-94EC-4021-BCB9-1440E1384B36}" destId="{4B8946B4-BCDE-463C-8C4D-DDA89FE07ED2}" srcOrd="0" destOrd="0" parTransId="{C6E5C49E-946E-4123-BC58-FC50AAB29EFE}" sibTransId="{02524585-1A86-48ED-A53A-F15AEF1659B3}"/>
    <dgm:cxn modelId="{55A14F45-6E56-4C90-A779-744B08B1CE21}" type="presOf" srcId="{546C951B-94EC-4021-BCB9-1440E1384B36}" destId="{DCFD50CF-3938-4506-A59A-337566775BB3}" srcOrd="0" destOrd="0" presId="urn:microsoft.com/office/officeart/2005/8/layout/hierarchy3"/>
    <dgm:cxn modelId="{0B73B609-356A-47D2-98AA-D3657CDCD83D}" type="presOf" srcId="{C6E5C49E-946E-4123-BC58-FC50AAB29EFE}" destId="{58D92479-5D79-4495-813C-217E4DA483E2}" srcOrd="0" destOrd="0" presId="urn:microsoft.com/office/officeart/2005/8/layout/hierarchy3"/>
    <dgm:cxn modelId="{E321C93D-850F-4C7D-A6F7-4C5E032DB870}" type="presOf" srcId="{4B8946B4-BCDE-463C-8C4D-DDA89FE07ED2}" destId="{3D719981-AB71-4E01-91E3-376457CE87CF}" srcOrd="0" destOrd="0" presId="urn:microsoft.com/office/officeart/2005/8/layout/hierarchy3"/>
    <dgm:cxn modelId="{2C3B35A2-5B36-4516-9F9D-E48EFE7CB38D}" srcId="{2EF00D77-2915-4F06-9DF3-DCCC9377FFDA}" destId="{FB28762C-111E-434D-908A-370567D890C2}" srcOrd="0" destOrd="0" parTransId="{BD3FCC2C-F018-4985-83FB-2DDD7F716EC4}" sibTransId="{4CC673A0-4CA0-43AB-BB44-C77E47D7BDEB}"/>
    <dgm:cxn modelId="{A2673758-E77C-4255-9107-0F0BC1664A14}" srcId="{2EF00D77-2915-4F06-9DF3-DCCC9377FFDA}" destId="{C0BC7CC4-7FB4-4B6E-AF9F-D162543841D0}" srcOrd="1" destOrd="0" parTransId="{FA2B4C63-0A0A-4D1F-9223-F8504679788C}" sibTransId="{F27BC020-FA15-4E49-BDAD-2960CAFD5810}"/>
    <dgm:cxn modelId="{AC194091-E3AC-4C36-8951-E3AB98D46239}" type="presOf" srcId="{C0BC7CC4-7FB4-4B6E-AF9F-D162543841D0}" destId="{4D521F1B-8590-40D9-BF37-4A7BF99EB5C3}" srcOrd="0" destOrd="0" presId="urn:microsoft.com/office/officeart/2005/8/layout/hierarchy3"/>
    <dgm:cxn modelId="{D581246C-25AD-4742-90B8-001893173C1B}" type="presOf" srcId="{5AADA895-A029-495C-BF46-1169B7E2819E}" destId="{A0D829AF-B60B-4A6E-9E3D-E5261EF508C4}" srcOrd="0" destOrd="0" presId="urn:microsoft.com/office/officeart/2005/8/layout/hierarchy3"/>
    <dgm:cxn modelId="{00EF8D5D-0594-4DFD-B00D-A2B9D5DC9C72}" type="presOf" srcId="{2EF00D77-2915-4F06-9DF3-DCCC9377FFDA}" destId="{7E48263A-4863-4F5E-B369-60D3B33E1382}" srcOrd="0" destOrd="0" presId="urn:microsoft.com/office/officeart/2005/8/layout/hierarchy3"/>
    <dgm:cxn modelId="{21E5F3A3-1E6F-424C-92AC-8C8466342FC2}" type="presOf" srcId="{60A40287-098F-4F93-A4CE-EF383E20CD82}" destId="{82AA5710-59F0-4D5E-96AA-A647F46DDF4E}" srcOrd="0" destOrd="0" presId="urn:microsoft.com/office/officeart/2005/8/layout/hierarchy3"/>
    <dgm:cxn modelId="{0BA1659F-B68B-4357-944E-0F42224D7640}" type="presOf" srcId="{2EF00D77-2915-4F06-9DF3-DCCC9377FFDA}" destId="{9C6806A9-67F5-4C86-852F-AEB38D7FE222}" srcOrd="1" destOrd="0" presId="urn:microsoft.com/office/officeart/2005/8/layout/hierarchy3"/>
    <dgm:cxn modelId="{8BAEB778-CC05-4C6F-BEFE-03F8C44A2524}" srcId="{28493156-0E5B-42A2-BC24-CF2DCF58CAB9}" destId="{37D65E8A-956C-4827-A089-110A33E16B3A}" srcOrd="2" destOrd="0" parTransId="{518D95B5-8178-4D25-BA39-5D8FBD4E3788}" sibTransId="{F9AF02FB-87CE-4876-B70E-1DF03547C2E9}"/>
    <dgm:cxn modelId="{D62CBBE9-6FA2-46B6-B820-DFCF336AA710}" type="presOf" srcId="{28493156-0E5B-42A2-BC24-CF2DCF58CAB9}" destId="{D400FC7A-EC3F-4A46-A841-7FDDD60A354B}" srcOrd="1" destOrd="0" presId="urn:microsoft.com/office/officeart/2005/8/layout/hierarchy3"/>
    <dgm:cxn modelId="{40CDC39A-EAC6-4DB3-9C99-286B34D468D4}" type="presOf" srcId="{37D65E8A-956C-4827-A089-110A33E16B3A}" destId="{20953696-54BB-4AD2-8A6C-70E155D7C964}" srcOrd="0" destOrd="0" presId="urn:microsoft.com/office/officeart/2005/8/layout/hierarchy3"/>
    <dgm:cxn modelId="{24AE3AD9-3A1A-4323-AA37-7D2CAFDE8513}" srcId="{546C951B-94EC-4021-BCB9-1440E1384B36}" destId="{7A5F8FAC-625A-4F81-B851-CE849575889E}" srcOrd="2" destOrd="0" parTransId="{91FE1638-7B6B-4F36-9E58-52B85AD80D24}" sibTransId="{83A91FC4-B4AD-40BE-9DEA-F039135C7797}"/>
    <dgm:cxn modelId="{0E3CD051-16BC-49F2-B8CB-84BBF19F4268}" type="presOf" srcId="{8101BC9A-3A1A-4F8D-84C5-8366FBD56531}" destId="{2528AA79-7779-4825-A056-BB13ABDE00FA}" srcOrd="0" destOrd="0" presId="urn:microsoft.com/office/officeart/2005/8/layout/hierarchy3"/>
    <dgm:cxn modelId="{F6F3EB2F-2102-4FF3-9A69-290A56378F8D}" type="presOf" srcId="{518D95B5-8178-4D25-BA39-5D8FBD4E3788}" destId="{7B5C4791-6216-4F2F-BE2E-7FD969F22134}" srcOrd="0" destOrd="0" presId="urn:microsoft.com/office/officeart/2005/8/layout/hierarchy3"/>
    <dgm:cxn modelId="{00813FC5-BFEC-410A-B258-AD0E08DECD44}" type="presParOf" srcId="{51B553AC-621B-45A7-B5D9-98A48339FEBC}" destId="{5A52B51B-928E-4E33-A6E4-5FB54EDED401}" srcOrd="0" destOrd="0" presId="urn:microsoft.com/office/officeart/2005/8/layout/hierarchy3"/>
    <dgm:cxn modelId="{A90B1DD3-A982-4A83-B064-56640600A5EE}" type="presParOf" srcId="{5A52B51B-928E-4E33-A6E4-5FB54EDED401}" destId="{2A848899-9BF7-462D-9FFD-58385C704C80}" srcOrd="0" destOrd="0" presId="urn:microsoft.com/office/officeart/2005/8/layout/hierarchy3"/>
    <dgm:cxn modelId="{86FA3492-5CB4-4F77-AA34-EB046F7F8D2B}" type="presParOf" srcId="{2A848899-9BF7-462D-9FFD-58385C704C80}" destId="{66887D05-49D0-48B8-BD8D-1A9387A7D5FE}" srcOrd="0" destOrd="0" presId="urn:microsoft.com/office/officeart/2005/8/layout/hierarchy3"/>
    <dgm:cxn modelId="{65031635-1E8F-48A6-BB20-2846FB61CADF}" type="presParOf" srcId="{2A848899-9BF7-462D-9FFD-58385C704C80}" destId="{D400FC7A-EC3F-4A46-A841-7FDDD60A354B}" srcOrd="1" destOrd="0" presId="urn:microsoft.com/office/officeart/2005/8/layout/hierarchy3"/>
    <dgm:cxn modelId="{D0619F70-71F3-4BD0-AAF4-525EB73FACE9}" type="presParOf" srcId="{5A52B51B-928E-4E33-A6E4-5FB54EDED401}" destId="{32F1432E-0C02-4619-9FB8-A67CEA0F1E90}" srcOrd="1" destOrd="0" presId="urn:microsoft.com/office/officeart/2005/8/layout/hierarchy3"/>
    <dgm:cxn modelId="{22DB81F4-BC92-4EA6-814E-DA4B008DDA89}" type="presParOf" srcId="{32F1432E-0C02-4619-9FB8-A67CEA0F1E90}" destId="{8D3B67E7-6671-4EFB-8AED-C5BBE950BA42}" srcOrd="0" destOrd="0" presId="urn:microsoft.com/office/officeart/2005/8/layout/hierarchy3"/>
    <dgm:cxn modelId="{699899FA-C3C7-4687-A160-7DA9F771C988}" type="presParOf" srcId="{32F1432E-0C02-4619-9FB8-A67CEA0F1E90}" destId="{10BD8345-BAFF-4DA1-A31D-B142FF12C962}" srcOrd="1" destOrd="0" presId="urn:microsoft.com/office/officeart/2005/8/layout/hierarchy3"/>
    <dgm:cxn modelId="{433DCB2F-997E-4199-95F8-2536A46E9B8C}" type="presParOf" srcId="{32F1432E-0C02-4619-9FB8-A67CEA0F1E90}" destId="{A0D829AF-B60B-4A6E-9E3D-E5261EF508C4}" srcOrd="2" destOrd="0" presId="urn:microsoft.com/office/officeart/2005/8/layout/hierarchy3"/>
    <dgm:cxn modelId="{C656726B-274D-40D2-8C1B-E2E002B4104C}" type="presParOf" srcId="{32F1432E-0C02-4619-9FB8-A67CEA0F1E90}" destId="{82AA5710-59F0-4D5E-96AA-A647F46DDF4E}" srcOrd="3" destOrd="0" presId="urn:microsoft.com/office/officeart/2005/8/layout/hierarchy3"/>
    <dgm:cxn modelId="{D4B04195-1791-4E3A-9799-058CBAD0B182}" type="presParOf" srcId="{32F1432E-0C02-4619-9FB8-A67CEA0F1E90}" destId="{7B5C4791-6216-4F2F-BE2E-7FD969F22134}" srcOrd="4" destOrd="0" presId="urn:microsoft.com/office/officeart/2005/8/layout/hierarchy3"/>
    <dgm:cxn modelId="{C443F377-BEA5-4962-85D2-8760CF8ECB1E}" type="presParOf" srcId="{32F1432E-0C02-4619-9FB8-A67CEA0F1E90}" destId="{20953696-54BB-4AD2-8A6C-70E155D7C964}" srcOrd="5" destOrd="0" presId="urn:microsoft.com/office/officeart/2005/8/layout/hierarchy3"/>
    <dgm:cxn modelId="{238B62A1-7C95-445C-8645-B3C8A680D484}" type="presParOf" srcId="{51B553AC-621B-45A7-B5D9-98A48339FEBC}" destId="{4972B1E0-B396-4D96-A999-5F9301B6762F}" srcOrd="1" destOrd="0" presId="urn:microsoft.com/office/officeart/2005/8/layout/hierarchy3"/>
    <dgm:cxn modelId="{DD006330-20D3-44E9-93AD-C8D27DFC4F2E}" type="presParOf" srcId="{4972B1E0-B396-4D96-A999-5F9301B6762F}" destId="{C3111475-1EE2-4423-8293-E4F9E1F105A6}" srcOrd="0" destOrd="0" presId="urn:microsoft.com/office/officeart/2005/8/layout/hierarchy3"/>
    <dgm:cxn modelId="{006BB8EA-5775-4A5E-B4DA-190720197B2C}" type="presParOf" srcId="{C3111475-1EE2-4423-8293-E4F9E1F105A6}" destId="{DCFD50CF-3938-4506-A59A-337566775BB3}" srcOrd="0" destOrd="0" presId="urn:microsoft.com/office/officeart/2005/8/layout/hierarchy3"/>
    <dgm:cxn modelId="{927802DE-9FCC-4EED-9C46-4BE5FF47242D}" type="presParOf" srcId="{C3111475-1EE2-4423-8293-E4F9E1F105A6}" destId="{08FEFBEA-9F94-4375-8E54-5377BECF12D3}" srcOrd="1" destOrd="0" presId="urn:microsoft.com/office/officeart/2005/8/layout/hierarchy3"/>
    <dgm:cxn modelId="{B74860BA-4E6B-498B-A5B6-672CA6A8A70A}" type="presParOf" srcId="{4972B1E0-B396-4D96-A999-5F9301B6762F}" destId="{64926068-6641-436B-AC65-877DB2708FE0}" srcOrd="1" destOrd="0" presId="urn:microsoft.com/office/officeart/2005/8/layout/hierarchy3"/>
    <dgm:cxn modelId="{52501ECE-5014-40C7-9078-0AE819915767}" type="presParOf" srcId="{64926068-6641-436B-AC65-877DB2708FE0}" destId="{58D92479-5D79-4495-813C-217E4DA483E2}" srcOrd="0" destOrd="0" presId="urn:microsoft.com/office/officeart/2005/8/layout/hierarchy3"/>
    <dgm:cxn modelId="{FAACF029-0030-4298-AB52-5F5374E3584D}" type="presParOf" srcId="{64926068-6641-436B-AC65-877DB2708FE0}" destId="{3D719981-AB71-4E01-91E3-376457CE87CF}" srcOrd="1" destOrd="0" presId="urn:microsoft.com/office/officeart/2005/8/layout/hierarchy3"/>
    <dgm:cxn modelId="{EF59A6B3-9748-4DE6-B10E-5C6B7C8B0D9B}" type="presParOf" srcId="{64926068-6641-436B-AC65-877DB2708FE0}" destId="{7155DA2C-9403-485E-9CAB-B18F72B655C1}" srcOrd="2" destOrd="0" presId="urn:microsoft.com/office/officeart/2005/8/layout/hierarchy3"/>
    <dgm:cxn modelId="{C2895686-5482-4AB3-A26A-9779D2425C08}" type="presParOf" srcId="{64926068-6641-436B-AC65-877DB2708FE0}" destId="{2528AA79-7779-4825-A056-BB13ABDE00FA}" srcOrd="3" destOrd="0" presId="urn:microsoft.com/office/officeart/2005/8/layout/hierarchy3"/>
    <dgm:cxn modelId="{0C3CD823-8BCF-4895-8D9A-7BE82B875026}" type="presParOf" srcId="{64926068-6641-436B-AC65-877DB2708FE0}" destId="{44DE6F6C-2C22-4DB6-A7DE-2319B2820AC4}" srcOrd="4" destOrd="0" presId="urn:microsoft.com/office/officeart/2005/8/layout/hierarchy3"/>
    <dgm:cxn modelId="{81E9244E-C842-40EC-96D9-45873DF2BC2E}" type="presParOf" srcId="{64926068-6641-436B-AC65-877DB2708FE0}" destId="{3C9414AD-5E09-4D0D-A50D-86A7C7E4429A}" srcOrd="5" destOrd="0" presId="urn:microsoft.com/office/officeart/2005/8/layout/hierarchy3"/>
    <dgm:cxn modelId="{CD7E449A-BB19-41DC-814F-5A6E6E44AF55}" type="presParOf" srcId="{51B553AC-621B-45A7-B5D9-98A48339FEBC}" destId="{DFC39C62-61FC-4D51-843E-EDB99A680AE4}" srcOrd="2" destOrd="0" presId="urn:microsoft.com/office/officeart/2005/8/layout/hierarchy3"/>
    <dgm:cxn modelId="{2CF74903-5486-4944-97C1-409A37E646AE}" type="presParOf" srcId="{DFC39C62-61FC-4D51-843E-EDB99A680AE4}" destId="{36019C51-56C6-4B01-B54B-B738B17CA9FD}" srcOrd="0" destOrd="0" presId="urn:microsoft.com/office/officeart/2005/8/layout/hierarchy3"/>
    <dgm:cxn modelId="{AEC71166-7DF1-48AD-AE18-2ABB34847E3C}" type="presParOf" srcId="{36019C51-56C6-4B01-B54B-B738B17CA9FD}" destId="{7E48263A-4863-4F5E-B369-60D3B33E1382}" srcOrd="0" destOrd="0" presId="urn:microsoft.com/office/officeart/2005/8/layout/hierarchy3"/>
    <dgm:cxn modelId="{9C29A410-39AD-46E1-9D91-2BC9596C9DDA}" type="presParOf" srcId="{36019C51-56C6-4B01-B54B-B738B17CA9FD}" destId="{9C6806A9-67F5-4C86-852F-AEB38D7FE222}" srcOrd="1" destOrd="0" presId="urn:microsoft.com/office/officeart/2005/8/layout/hierarchy3"/>
    <dgm:cxn modelId="{22FD2174-8E6B-4B2F-89DE-C1A2AC867F22}" type="presParOf" srcId="{DFC39C62-61FC-4D51-843E-EDB99A680AE4}" destId="{DB86919F-2643-404E-B58A-C20792FDCE85}" srcOrd="1" destOrd="0" presId="urn:microsoft.com/office/officeart/2005/8/layout/hierarchy3"/>
    <dgm:cxn modelId="{EF3F7BAD-7D71-48A5-9A0A-541997F6C1E2}" type="presParOf" srcId="{DB86919F-2643-404E-B58A-C20792FDCE85}" destId="{06ED25FB-59A6-4031-B8D0-A66B4B661FAD}" srcOrd="0" destOrd="0" presId="urn:microsoft.com/office/officeart/2005/8/layout/hierarchy3"/>
    <dgm:cxn modelId="{E00D5FDD-9CED-4798-933D-5B6D3BE95EE4}" type="presParOf" srcId="{DB86919F-2643-404E-B58A-C20792FDCE85}" destId="{3C1C0329-DD16-4CFA-B7B6-E7B98B17CAA6}" srcOrd="1" destOrd="0" presId="urn:microsoft.com/office/officeart/2005/8/layout/hierarchy3"/>
    <dgm:cxn modelId="{4052B46E-A5C8-4EE7-994B-339F09CD5618}" type="presParOf" srcId="{DB86919F-2643-404E-B58A-C20792FDCE85}" destId="{5682E853-3690-4659-82D1-18508B878985}" srcOrd="2" destOrd="0" presId="urn:microsoft.com/office/officeart/2005/8/layout/hierarchy3"/>
    <dgm:cxn modelId="{05BCA9F7-FFCE-4A6B-87EF-349BB1887A3F}" type="presParOf" srcId="{DB86919F-2643-404E-B58A-C20792FDCE85}" destId="{4D521F1B-8590-40D9-BF37-4A7BF99EB5C3}" srcOrd="3" destOrd="0" presId="urn:microsoft.com/office/officeart/2005/8/layout/hierarchy3"/>
    <dgm:cxn modelId="{D55B756A-4930-4D24-83F6-3C959BE2C74C}" type="presParOf" srcId="{DB86919F-2643-404E-B58A-C20792FDCE85}" destId="{4578CE25-E1E5-44AA-974F-D097AD8B9F8E}" srcOrd="4" destOrd="0" presId="urn:microsoft.com/office/officeart/2005/8/layout/hierarchy3"/>
    <dgm:cxn modelId="{C80DBCE7-9F3F-4544-BC9C-80DE173DD6F4}" type="presParOf" srcId="{DB86919F-2643-404E-B58A-C20792FDCE85}" destId="{2C58B715-700A-40DC-9C25-C2F69342F88D}"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3C62D2-5646-4CB4-96CD-0B839C019E9E}"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zh-TW" altLang="en-US"/>
        </a:p>
      </dgm:t>
    </dgm:pt>
    <dgm:pt modelId="{DD818DB4-87CB-4551-8E71-6F31CEC43E4B}">
      <dgm:prSet phldrT="[文字]"/>
      <dgm:spPr/>
      <dgm:t>
        <a:bodyPr/>
        <a:lstStyle/>
        <a:p>
          <a:r>
            <a:rPr lang="zh-TW" altLang="en-US" dirty="0" smtClean="0"/>
            <a:t>新秀學院</a:t>
          </a:r>
          <a:endParaRPr lang="zh-TW" altLang="en-US" dirty="0"/>
        </a:p>
      </dgm:t>
    </dgm:pt>
    <dgm:pt modelId="{012E73FB-A0C4-4887-BE74-9BB3047805AD}" type="parTrans" cxnId="{CF479DC0-A73A-4E3B-9E57-EA741AB75553}">
      <dgm:prSet/>
      <dgm:spPr/>
      <dgm:t>
        <a:bodyPr/>
        <a:lstStyle/>
        <a:p>
          <a:endParaRPr lang="zh-TW" altLang="en-US"/>
        </a:p>
      </dgm:t>
    </dgm:pt>
    <dgm:pt modelId="{13ED4CFD-C5F1-4DBA-A49B-06FEFB350EC0}" type="sibTrans" cxnId="{CF479DC0-A73A-4E3B-9E57-EA741AB75553}">
      <dgm:prSet/>
      <dgm:spPr/>
      <dgm:t>
        <a:bodyPr/>
        <a:lstStyle/>
        <a:p>
          <a:endParaRPr lang="zh-TW" altLang="en-US"/>
        </a:p>
      </dgm:t>
    </dgm:pt>
    <dgm:pt modelId="{6313BFEE-D0C1-4470-BD70-72242E1F4537}">
      <dgm:prSet phldrT="[文字]"/>
      <dgm:spPr/>
      <dgm:t>
        <a:bodyPr/>
        <a:lstStyle/>
        <a:p>
          <a:r>
            <a:rPr lang="zh-TW" altLang="en-US" dirty="0" smtClean="0"/>
            <a:t>不動產學院</a:t>
          </a:r>
          <a:endParaRPr lang="zh-TW" altLang="en-US" dirty="0"/>
        </a:p>
      </dgm:t>
    </dgm:pt>
    <dgm:pt modelId="{C0CC2E0B-66C3-4ED3-8B94-7BCE4BBA2E4D}" type="parTrans" cxnId="{DCC85A18-A507-45F2-8AAB-32978F811095}">
      <dgm:prSet/>
      <dgm:spPr/>
      <dgm:t>
        <a:bodyPr/>
        <a:lstStyle/>
        <a:p>
          <a:endParaRPr lang="zh-TW" altLang="en-US"/>
        </a:p>
      </dgm:t>
    </dgm:pt>
    <dgm:pt modelId="{9C33728C-A6EA-4990-9573-D1FB6B751294}" type="sibTrans" cxnId="{DCC85A18-A507-45F2-8AAB-32978F811095}">
      <dgm:prSet/>
      <dgm:spPr/>
      <dgm:t>
        <a:bodyPr/>
        <a:lstStyle/>
        <a:p>
          <a:endParaRPr lang="zh-TW" altLang="en-US"/>
        </a:p>
      </dgm:t>
    </dgm:pt>
    <dgm:pt modelId="{C3943FE3-8D67-42A0-92F9-5BAC13ABC986}">
      <dgm:prSet phldrT="[文字]"/>
      <dgm:spPr/>
      <dgm:t>
        <a:bodyPr/>
        <a:lstStyle/>
        <a:p>
          <a:r>
            <a:rPr lang="zh-TW" altLang="en-US" dirty="0" smtClean="0"/>
            <a:t>服務品質學院</a:t>
          </a:r>
          <a:endParaRPr lang="zh-TW" altLang="en-US" dirty="0"/>
        </a:p>
      </dgm:t>
    </dgm:pt>
    <dgm:pt modelId="{841B5A9A-6343-41FD-BD7E-8A29A78129F4}" type="parTrans" cxnId="{D6CD4F15-E61E-4CD7-98FF-B92AD24BE72E}">
      <dgm:prSet/>
      <dgm:spPr/>
      <dgm:t>
        <a:bodyPr/>
        <a:lstStyle/>
        <a:p>
          <a:endParaRPr lang="zh-TW" altLang="en-US"/>
        </a:p>
      </dgm:t>
    </dgm:pt>
    <dgm:pt modelId="{99959503-1A1C-418A-A536-A1235D629EF9}" type="sibTrans" cxnId="{D6CD4F15-E61E-4CD7-98FF-B92AD24BE72E}">
      <dgm:prSet/>
      <dgm:spPr/>
      <dgm:t>
        <a:bodyPr/>
        <a:lstStyle/>
        <a:p>
          <a:endParaRPr lang="zh-TW" altLang="en-US"/>
        </a:p>
      </dgm:t>
    </dgm:pt>
    <dgm:pt modelId="{44193A7F-7175-4B72-8641-4718EF8BD3F9}">
      <dgm:prSet phldrT="[文字]"/>
      <dgm:spPr/>
      <dgm:t>
        <a:bodyPr/>
        <a:lstStyle/>
        <a:p>
          <a:r>
            <a:rPr lang="zh-TW" altLang="en-US" dirty="0" smtClean="0"/>
            <a:t>管理學院</a:t>
          </a:r>
          <a:endParaRPr lang="zh-TW" altLang="en-US" dirty="0"/>
        </a:p>
      </dgm:t>
    </dgm:pt>
    <dgm:pt modelId="{E943CD5A-A5CA-4857-91F5-DDA2373FC3B0}" type="parTrans" cxnId="{B66F367C-D96B-4C2F-AF74-FF8FD79A47AF}">
      <dgm:prSet/>
      <dgm:spPr/>
      <dgm:t>
        <a:bodyPr/>
        <a:lstStyle/>
        <a:p>
          <a:endParaRPr lang="zh-TW" altLang="en-US"/>
        </a:p>
      </dgm:t>
    </dgm:pt>
    <dgm:pt modelId="{CCDCEF35-81A0-4A0B-A14D-C6922ED029C1}" type="sibTrans" cxnId="{B66F367C-D96B-4C2F-AF74-FF8FD79A47AF}">
      <dgm:prSet/>
      <dgm:spPr/>
      <dgm:t>
        <a:bodyPr/>
        <a:lstStyle/>
        <a:p>
          <a:endParaRPr lang="zh-TW" altLang="en-US"/>
        </a:p>
      </dgm:t>
    </dgm:pt>
    <dgm:pt modelId="{305E33FF-BBCB-401E-AD77-CBD2A2DDD340}">
      <dgm:prSet phldrT="[文字]"/>
      <dgm:spPr/>
      <dgm:t>
        <a:bodyPr/>
        <a:lstStyle/>
        <a:p>
          <a:r>
            <a:rPr lang="zh-TW" altLang="en-US" dirty="0" smtClean="0"/>
            <a:t>社會學院</a:t>
          </a:r>
          <a:endParaRPr lang="zh-TW" altLang="en-US" dirty="0"/>
        </a:p>
      </dgm:t>
    </dgm:pt>
    <dgm:pt modelId="{6B685E8D-619C-4B25-8441-F92EA9F15932}" type="parTrans" cxnId="{1D217B0E-EB40-4776-BD39-648DC843C7CE}">
      <dgm:prSet/>
      <dgm:spPr/>
      <dgm:t>
        <a:bodyPr/>
        <a:lstStyle/>
        <a:p>
          <a:endParaRPr lang="zh-TW" altLang="en-US"/>
        </a:p>
      </dgm:t>
    </dgm:pt>
    <dgm:pt modelId="{9E7B2089-5613-4724-9AF7-54E32D632214}" type="sibTrans" cxnId="{1D217B0E-EB40-4776-BD39-648DC843C7CE}">
      <dgm:prSet/>
      <dgm:spPr/>
      <dgm:t>
        <a:bodyPr/>
        <a:lstStyle/>
        <a:p>
          <a:endParaRPr lang="zh-TW" altLang="en-US"/>
        </a:p>
      </dgm:t>
    </dgm:pt>
    <dgm:pt modelId="{EB410AB4-3E4F-4CC0-A8B4-E5955018D0B5}" type="pres">
      <dgm:prSet presAssocID="{4C3C62D2-5646-4CB4-96CD-0B839C019E9E}" presName="cycle" presStyleCnt="0">
        <dgm:presLayoutVars>
          <dgm:dir/>
          <dgm:resizeHandles val="exact"/>
        </dgm:presLayoutVars>
      </dgm:prSet>
      <dgm:spPr/>
      <dgm:t>
        <a:bodyPr/>
        <a:lstStyle/>
        <a:p>
          <a:endParaRPr lang="zh-TW" altLang="en-US"/>
        </a:p>
      </dgm:t>
    </dgm:pt>
    <dgm:pt modelId="{F14D660A-40F0-4229-A7C5-18A5B201FF20}" type="pres">
      <dgm:prSet presAssocID="{DD818DB4-87CB-4551-8E71-6F31CEC43E4B}" presName="node" presStyleLbl="node1" presStyleIdx="0" presStyleCnt="5">
        <dgm:presLayoutVars>
          <dgm:bulletEnabled val="1"/>
        </dgm:presLayoutVars>
      </dgm:prSet>
      <dgm:spPr/>
      <dgm:t>
        <a:bodyPr/>
        <a:lstStyle/>
        <a:p>
          <a:endParaRPr lang="zh-TW" altLang="en-US"/>
        </a:p>
      </dgm:t>
    </dgm:pt>
    <dgm:pt modelId="{92839CFF-9491-4801-BF42-065E31D72C7D}" type="pres">
      <dgm:prSet presAssocID="{DD818DB4-87CB-4551-8E71-6F31CEC43E4B}" presName="spNode" presStyleCnt="0"/>
      <dgm:spPr/>
    </dgm:pt>
    <dgm:pt modelId="{9E1E60F4-ABF3-438D-B8A5-1A8F9AEC630D}" type="pres">
      <dgm:prSet presAssocID="{13ED4CFD-C5F1-4DBA-A49B-06FEFB350EC0}" presName="sibTrans" presStyleLbl="sibTrans1D1" presStyleIdx="0" presStyleCnt="5"/>
      <dgm:spPr/>
      <dgm:t>
        <a:bodyPr/>
        <a:lstStyle/>
        <a:p>
          <a:endParaRPr lang="zh-TW" altLang="en-US"/>
        </a:p>
      </dgm:t>
    </dgm:pt>
    <dgm:pt modelId="{0FDF2F03-DAB6-4C38-9462-9E6039DE92F4}" type="pres">
      <dgm:prSet presAssocID="{6313BFEE-D0C1-4470-BD70-72242E1F4537}" presName="node" presStyleLbl="node1" presStyleIdx="1" presStyleCnt="5">
        <dgm:presLayoutVars>
          <dgm:bulletEnabled val="1"/>
        </dgm:presLayoutVars>
      </dgm:prSet>
      <dgm:spPr/>
      <dgm:t>
        <a:bodyPr/>
        <a:lstStyle/>
        <a:p>
          <a:endParaRPr lang="zh-TW" altLang="en-US"/>
        </a:p>
      </dgm:t>
    </dgm:pt>
    <dgm:pt modelId="{214004D0-8479-4F69-8DDD-BF44F6C1E269}" type="pres">
      <dgm:prSet presAssocID="{6313BFEE-D0C1-4470-BD70-72242E1F4537}" presName="spNode" presStyleCnt="0"/>
      <dgm:spPr/>
    </dgm:pt>
    <dgm:pt modelId="{651EF49A-2D02-4090-8E2D-9D17F54ADEF1}" type="pres">
      <dgm:prSet presAssocID="{9C33728C-A6EA-4990-9573-D1FB6B751294}" presName="sibTrans" presStyleLbl="sibTrans1D1" presStyleIdx="1" presStyleCnt="5"/>
      <dgm:spPr/>
      <dgm:t>
        <a:bodyPr/>
        <a:lstStyle/>
        <a:p>
          <a:endParaRPr lang="zh-TW" altLang="en-US"/>
        </a:p>
      </dgm:t>
    </dgm:pt>
    <dgm:pt modelId="{C7C75328-F403-4176-9648-B86DF01A7DCF}" type="pres">
      <dgm:prSet presAssocID="{C3943FE3-8D67-42A0-92F9-5BAC13ABC986}" presName="node" presStyleLbl="node1" presStyleIdx="2" presStyleCnt="5">
        <dgm:presLayoutVars>
          <dgm:bulletEnabled val="1"/>
        </dgm:presLayoutVars>
      </dgm:prSet>
      <dgm:spPr/>
      <dgm:t>
        <a:bodyPr/>
        <a:lstStyle/>
        <a:p>
          <a:endParaRPr lang="zh-TW" altLang="en-US"/>
        </a:p>
      </dgm:t>
    </dgm:pt>
    <dgm:pt modelId="{4244ACCF-C2A3-43BF-8D25-87C8975F362C}" type="pres">
      <dgm:prSet presAssocID="{C3943FE3-8D67-42A0-92F9-5BAC13ABC986}" presName="spNode" presStyleCnt="0"/>
      <dgm:spPr/>
    </dgm:pt>
    <dgm:pt modelId="{E98288FB-6660-490C-AEE8-FA2D28E8FF98}" type="pres">
      <dgm:prSet presAssocID="{99959503-1A1C-418A-A536-A1235D629EF9}" presName="sibTrans" presStyleLbl="sibTrans1D1" presStyleIdx="2" presStyleCnt="5"/>
      <dgm:spPr/>
      <dgm:t>
        <a:bodyPr/>
        <a:lstStyle/>
        <a:p>
          <a:endParaRPr lang="zh-TW" altLang="en-US"/>
        </a:p>
      </dgm:t>
    </dgm:pt>
    <dgm:pt modelId="{6C724422-F940-4DEB-A91B-D9DABFCE512C}" type="pres">
      <dgm:prSet presAssocID="{44193A7F-7175-4B72-8641-4718EF8BD3F9}" presName="node" presStyleLbl="node1" presStyleIdx="3" presStyleCnt="5">
        <dgm:presLayoutVars>
          <dgm:bulletEnabled val="1"/>
        </dgm:presLayoutVars>
      </dgm:prSet>
      <dgm:spPr/>
      <dgm:t>
        <a:bodyPr/>
        <a:lstStyle/>
        <a:p>
          <a:endParaRPr lang="zh-TW" altLang="en-US"/>
        </a:p>
      </dgm:t>
    </dgm:pt>
    <dgm:pt modelId="{3FECD64F-D271-4706-B367-ED0F20AFEB13}" type="pres">
      <dgm:prSet presAssocID="{44193A7F-7175-4B72-8641-4718EF8BD3F9}" presName="spNode" presStyleCnt="0"/>
      <dgm:spPr/>
    </dgm:pt>
    <dgm:pt modelId="{92B3D047-858D-485E-B935-CD006B2C8A66}" type="pres">
      <dgm:prSet presAssocID="{CCDCEF35-81A0-4A0B-A14D-C6922ED029C1}" presName="sibTrans" presStyleLbl="sibTrans1D1" presStyleIdx="3" presStyleCnt="5"/>
      <dgm:spPr/>
      <dgm:t>
        <a:bodyPr/>
        <a:lstStyle/>
        <a:p>
          <a:endParaRPr lang="zh-TW" altLang="en-US"/>
        </a:p>
      </dgm:t>
    </dgm:pt>
    <dgm:pt modelId="{DA875013-263B-47C7-A94F-64BDFADCEF41}" type="pres">
      <dgm:prSet presAssocID="{305E33FF-BBCB-401E-AD77-CBD2A2DDD340}" presName="node" presStyleLbl="node1" presStyleIdx="4" presStyleCnt="5">
        <dgm:presLayoutVars>
          <dgm:bulletEnabled val="1"/>
        </dgm:presLayoutVars>
      </dgm:prSet>
      <dgm:spPr/>
      <dgm:t>
        <a:bodyPr/>
        <a:lstStyle/>
        <a:p>
          <a:endParaRPr lang="zh-TW" altLang="en-US"/>
        </a:p>
      </dgm:t>
    </dgm:pt>
    <dgm:pt modelId="{20D14E63-AD40-49EB-9FB0-86855FB632F0}" type="pres">
      <dgm:prSet presAssocID="{305E33FF-BBCB-401E-AD77-CBD2A2DDD340}" presName="spNode" presStyleCnt="0"/>
      <dgm:spPr/>
    </dgm:pt>
    <dgm:pt modelId="{FB8D40F0-B5FA-4838-86DE-A5519CA70969}" type="pres">
      <dgm:prSet presAssocID="{9E7B2089-5613-4724-9AF7-54E32D632214}" presName="sibTrans" presStyleLbl="sibTrans1D1" presStyleIdx="4" presStyleCnt="5"/>
      <dgm:spPr/>
      <dgm:t>
        <a:bodyPr/>
        <a:lstStyle/>
        <a:p>
          <a:endParaRPr lang="zh-TW" altLang="en-US"/>
        </a:p>
      </dgm:t>
    </dgm:pt>
  </dgm:ptLst>
  <dgm:cxnLst>
    <dgm:cxn modelId="{7AB6F181-2A77-4B9B-95FB-1F66078B0DF4}" type="presOf" srcId="{DD818DB4-87CB-4551-8E71-6F31CEC43E4B}" destId="{F14D660A-40F0-4229-A7C5-18A5B201FF20}" srcOrd="0" destOrd="0" presId="urn:microsoft.com/office/officeart/2005/8/layout/cycle6"/>
    <dgm:cxn modelId="{DCC85A18-A507-45F2-8AAB-32978F811095}" srcId="{4C3C62D2-5646-4CB4-96CD-0B839C019E9E}" destId="{6313BFEE-D0C1-4470-BD70-72242E1F4537}" srcOrd="1" destOrd="0" parTransId="{C0CC2E0B-66C3-4ED3-8B94-7BCE4BBA2E4D}" sibTransId="{9C33728C-A6EA-4990-9573-D1FB6B751294}"/>
    <dgm:cxn modelId="{D6CD4F15-E61E-4CD7-98FF-B92AD24BE72E}" srcId="{4C3C62D2-5646-4CB4-96CD-0B839C019E9E}" destId="{C3943FE3-8D67-42A0-92F9-5BAC13ABC986}" srcOrd="2" destOrd="0" parTransId="{841B5A9A-6343-41FD-BD7E-8A29A78129F4}" sibTransId="{99959503-1A1C-418A-A536-A1235D629EF9}"/>
    <dgm:cxn modelId="{25D7FFFE-662B-4495-BF26-962B38926C82}" type="presOf" srcId="{C3943FE3-8D67-42A0-92F9-5BAC13ABC986}" destId="{C7C75328-F403-4176-9648-B86DF01A7DCF}" srcOrd="0" destOrd="0" presId="urn:microsoft.com/office/officeart/2005/8/layout/cycle6"/>
    <dgm:cxn modelId="{8B47087B-B3EC-4114-BD78-7EC0D5FA8B4B}" type="presOf" srcId="{9C33728C-A6EA-4990-9573-D1FB6B751294}" destId="{651EF49A-2D02-4090-8E2D-9D17F54ADEF1}" srcOrd="0" destOrd="0" presId="urn:microsoft.com/office/officeart/2005/8/layout/cycle6"/>
    <dgm:cxn modelId="{CF479DC0-A73A-4E3B-9E57-EA741AB75553}" srcId="{4C3C62D2-5646-4CB4-96CD-0B839C019E9E}" destId="{DD818DB4-87CB-4551-8E71-6F31CEC43E4B}" srcOrd="0" destOrd="0" parTransId="{012E73FB-A0C4-4887-BE74-9BB3047805AD}" sibTransId="{13ED4CFD-C5F1-4DBA-A49B-06FEFB350EC0}"/>
    <dgm:cxn modelId="{1D217B0E-EB40-4776-BD39-648DC843C7CE}" srcId="{4C3C62D2-5646-4CB4-96CD-0B839C019E9E}" destId="{305E33FF-BBCB-401E-AD77-CBD2A2DDD340}" srcOrd="4" destOrd="0" parTransId="{6B685E8D-619C-4B25-8441-F92EA9F15932}" sibTransId="{9E7B2089-5613-4724-9AF7-54E32D632214}"/>
    <dgm:cxn modelId="{EE97006D-9000-417D-AE68-ED0A143EC20A}" type="presOf" srcId="{305E33FF-BBCB-401E-AD77-CBD2A2DDD340}" destId="{DA875013-263B-47C7-A94F-64BDFADCEF41}" srcOrd="0" destOrd="0" presId="urn:microsoft.com/office/officeart/2005/8/layout/cycle6"/>
    <dgm:cxn modelId="{BD6AB52E-3E85-4E33-B36F-CBB78C5386C5}" type="presOf" srcId="{99959503-1A1C-418A-A536-A1235D629EF9}" destId="{E98288FB-6660-490C-AEE8-FA2D28E8FF98}" srcOrd="0" destOrd="0" presId="urn:microsoft.com/office/officeart/2005/8/layout/cycle6"/>
    <dgm:cxn modelId="{D1453A97-2BF8-435D-B9A6-0B2B3FF45125}" type="presOf" srcId="{CCDCEF35-81A0-4A0B-A14D-C6922ED029C1}" destId="{92B3D047-858D-485E-B935-CD006B2C8A66}" srcOrd="0" destOrd="0" presId="urn:microsoft.com/office/officeart/2005/8/layout/cycle6"/>
    <dgm:cxn modelId="{0B5914AF-4C00-4E98-862A-0E33B9E2EDD6}" type="presOf" srcId="{4C3C62D2-5646-4CB4-96CD-0B839C019E9E}" destId="{EB410AB4-3E4F-4CC0-A8B4-E5955018D0B5}" srcOrd="0" destOrd="0" presId="urn:microsoft.com/office/officeart/2005/8/layout/cycle6"/>
    <dgm:cxn modelId="{8800CBB4-9CAE-4919-A651-4A3460192A9C}" type="presOf" srcId="{13ED4CFD-C5F1-4DBA-A49B-06FEFB350EC0}" destId="{9E1E60F4-ABF3-438D-B8A5-1A8F9AEC630D}" srcOrd="0" destOrd="0" presId="urn:microsoft.com/office/officeart/2005/8/layout/cycle6"/>
    <dgm:cxn modelId="{9F3C4F90-4342-4390-8241-33AA2FACAB6A}" type="presOf" srcId="{44193A7F-7175-4B72-8641-4718EF8BD3F9}" destId="{6C724422-F940-4DEB-A91B-D9DABFCE512C}" srcOrd="0" destOrd="0" presId="urn:microsoft.com/office/officeart/2005/8/layout/cycle6"/>
    <dgm:cxn modelId="{B66F367C-D96B-4C2F-AF74-FF8FD79A47AF}" srcId="{4C3C62D2-5646-4CB4-96CD-0B839C019E9E}" destId="{44193A7F-7175-4B72-8641-4718EF8BD3F9}" srcOrd="3" destOrd="0" parTransId="{E943CD5A-A5CA-4857-91F5-DDA2373FC3B0}" sibTransId="{CCDCEF35-81A0-4A0B-A14D-C6922ED029C1}"/>
    <dgm:cxn modelId="{675D8AA5-A854-4DD0-A153-D9EBC1C63FAF}" type="presOf" srcId="{6313BFEE-D0C1-4470-BD70-72242E1F4537}" destId="{0FDF2F03-DAB6-4C38-9462-9E6039DE92F4}" srcOrd="0" destOrd="0" presId="urn:microsoft.com/office/officeart/2005/8/layout/cycle6"/>
    <dgm:cxn modelId="{88B88814-1145-4F9A-A0DD-4CC2D5793130}" type="presOf" srcId="{9E7B2089-5613-4724-9AF7-54E32D632214}" destId="{FB8D40F0-B5FA-4838-86DE-A5519CA70969}" srcOrd="0" destOrd="0" presId="urn:microsoft.com/office/officeart/2005/8/layout/cycle6"/>
    <dgm:cxn modelId="{BBF05041-CA6B-4B0C-96B2-C01DBA9DA990}" type="presParOf" srcId="{EB410AB4-3E4F-4CC0-A8B4-E5955018D0B5}" destId="{F14D660A-40F0-4229-A7C5-18A5B201FF20}" srcOrd="0" destOrd="0" presId="urn:microsoft.com/office/officeart/2005/8/layout/cycle6"/>
    <dgm:cxn modelId="{1CA041C4-79B2-4A5C-8810-25BC51D78C77}" type="presParOf" srcId="{EB410AB4-3E4F-4CC0-A8B4-E5955018D0B5}" destId="{92839CFF-9491-4801-BF42-065E31D72C7D}" srcOrd="1" destOrd="0" presId="urn:microsoft.com/office/officeart/2005/8/layout/cycle6"/>
    <dgm:cxn modelId="{F73AC693-9A9F-4B4E-BF50-F16CFF6A7129}" type="presParOf" srcId="{EB410AB4-3E4F-4CC0-A8B4-E5955018D0B5}" destId="{9E1E60F4-ABF3-438D-B8A5-1A8F9AEC630D}" srcOrd="2" destOrd="0" presId="urn:microsoft.com/office/officeart/2005/8/layout/cycle6"/>
    <dgm:cxn modelId="{FC0E2179-4866-461F-B4B2-1554D17D0616}" type="presParOf" srcId="{EB410AB4-3E4F-4CC0-A8B4-E5955018D0B5}" destId="{0FDF2F03-DAB6-4C38-9462-9E6039DE92F4}" srcOrd="3" destOrd="0" presId="urn:microsoft.com/office/officeart/2005/8/layout/cycle6"/>
    <dgm:cxn modelId="{821F3220-32D5-47A6-A446-289CD4651D27}" type="presParOf" srcId="{EB410AB4-3E4F-4CC0-A8B4-E5955018D0B5}" destId="{214004D0-8479-4F69-8DDD-BF44F6C1E269}" srcOrd="4" destOrd="0" presId="urn:microsoft.com/office/officeart/2005/8/layout/cycle6"/>
    <dgm:cxn modelId="{B8087A22-1984-4E97-B228-E0B7B519482D}" type="presParOf" srcId="{EB410AB4-3E4F-4CC0-A8B4-E5955018D0B5}" destId="{651EF49A-2D02-4090-8E2D-9D17F54ADEF1}" srcOrd="5" destOrd="0" presId="urn:microsoft.com/office/officeart/2005/8/layout/cycle6"/>
    <dgm:cxn modelId="{23ABA81A-D318-4F21-A557-7835A3B96852}" type="presParOf" srcId="{EB410AB4-3E4F-4CC0-A8B4-E5955018D0B5}" destId="{C7C75328-F403-4176-9648-B86DF01A7DCF}" srcOrd="6" destOrd="0" presId="urn:microsoft.com/office/officeart/2005/8/layout/cycle6"/>
    <dgm:cxn modelId="{194C058E-FEF1-43E2-9107-952E598C1ADE}" type="presParOf" srcId="{EB410AB4-3E4F-4CC0-A8B4-E5955018D0B5}" destId="{4244ACCF-C2A3-43BF-8D25-87C8975F362C}" srcOrd="7" destOrd="0" presId="urn:microsoft.com/office/officeart/2005/8/layout/cycle6"/>
    <dgm:cxn modelId="{D0AD3B1D-9654-43B6-8305-814FC5DFAB1C}" type="presParOf" srcId="{EB410AB4-3E4F-4CC0-A8B4-E5955018D0B5}" destId="{E98288FB-6660-490C-AEE8-FA2D28E8FF98}" srcOrd="8" destOrd="0" presId="urn:microsoft.com/office/officeart/2005/8/layout/cycle6"/>
    <dgm:cxn modelId="{ABD7F3B6-ED06-42FA-9FA3-5267EA1189CB}" type="presParOf" srcId="{EB410AB4-3E4F-4CC0-A8B4-E5955018D0B5}" destId="{6C724422-F940-4DEB-A91B-D9DABFCE512C}" srcOrd="9" destOrd="0" presId="urn:microsoft.com/office/officeart/2005/8/layout/cycle6"/>
    <dgm:cxn modelId="{BAB2189C-AC64-43A5-8389-65BF18158454}" type="presParOf" srcId="{EB410AB4-3E4F-4CC0-A8B4-E5955018D0B5}" destId="{3FECD64F-D271-4706-B367-ED0F20AFEB13}" srcOrd="10" destOrd="0" presId="urn:microsoft.com/office/officeart/2005/8/layout/cycle6"/>
    <dgm:cxn modelId="{BAD013D4-7885-49D8-A73D-D3AB5C535E8E}" type="presParOf" srcId="{EB410AB4-3E4F-4CC0-A8B4-E5955018D0B5}" destId="{92B3D047-858D-485E-B935-CD006B2C8A66}" srcOrd="11" destOrd="0" presId="urn:microsoft.com/office/officeart/2005/8/layout/cycle6"/>
    <dgm:cxn modelId="{B9A0C13B-46AD-4B91-AABA-A5347C37A4B0}" type="presParOf" srcId="{EB410AB4-3E4F-4CC0-A8B4-E5955018D0B5}" destId="{DA875013-263B-47C7-A94F-64BDFADCEF41}" srcOrd="12" destOrd="0" presId="urn:microsoft.com/office/officeart/2005/8/layout/cycle6"/>
    <dgm:cxn modelId="{8336D907-4FDF-4C63-9F5D-572284436A0A}" type="presParOf" srcId="{EB410AB4-3E4F-4CC0-A8B4-E5955018D0B5}" destId="{20D14E63-AD40-49EB-9FB0-86855FB632F0}" srcOrd="13" destOrd="0" presId="urn:microsoft.com/office/officeart/2005/8/layout/cycle6"/>
    <dgm:cxn modelId="{F0BD45FC-0421-40D0-992B-560D84EB1E1F}" type="presParOf" srcId="{EB410AB4-3E4F-4CC0-A8B4-E5955018D0B5}" destId="{FB8D40F0-B5FA-4838-86DE-A5519CA70969}"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630408C1-1758-4786-ABCB-E79227D9E882}" type="doc">
      <dgm:prSet loTypeId="urn:microsoft.com/office/officeart/2005/8/layout/pyramid1" loCatId="pyramid" qsTypeId="urn:microsoft.com/office/officeart/2005/8/quickstyle/simple1" qsCatId="simple" csTypeId="urn:microsoft.com/office/officeart/2005/8/colors/accent1_5" csCatId="accent1" phldr="1"/>
      <dgm:spPr/>
      <dgm:t>
        <a:bodyPr/>
        <a:lstStyle/>
        <a:p>
          <a:endParaRPr lang="zh-TW" altLang="en-US"/>
        </a:p>
      </dgm:t>
    </dgm:pt>
    <dgm:pt modelId="{FD5A5DFC-DCDD-46AC-AF1D-1E133355DE19}">
      <dgm:prSet phldrT="[文字]" custT="1"/>
      <dgm:spPr/>
      <dgm:t>
        <a:bodyPr/>
        <a:lstStyle/>
        <a:p>
          <a:endParaRPr lang="zh-TW" altLang="en-US" sz="2800" dirty="0">
            <a:latin typeface="+mj-ea"/>
            <a:ea typeface="+mj-ea"/>
          </a:endParaRPr>
        </a:p>
      </dgm:t>
    </dgm:pt>
    <dgm:pt modelId="{23A01DB6-D9B8-4DA8-95A9-592E4B70D732}" type="parTrans" cxnId="{159849A5-23F4-479F-A325-7853FE29402C}">
      <dgm:prSet/>
      <dgm:spPr/>
      <dgm:t>
        <a:bodyPr/>
        <a:lstStyle/>
        <a:p>
          <a:endParaRPr lang="zh-TW" altLang="en-US"/>
        </a:p>
      </dgm:t>
    </dgm:pt>
    <dgm:pt modelId="{6DD7CC78-5A3F-42B6-864C-40B7499C4EC0}" type="sibTrans" cxnId="{159849A5-23F4-479F-A325-7853FE29402C}">
      <dgm:prSet/>
      <dgm:spPr/>
      <dgm:t>
        <a:bodyPr/>
        <a:lstStyle/>
        <a:p>
          <a:endParaRPr lang="zh-TW" altLang="en-US"/>
        </a:p>
      </dgm:t>
    </dgm:pt>
    <dgm:pt modelId="{6A752517-3BD2-4F16-952F-8616182A85CF}">
      <dgm:prSet phldrT="[文字]" custT="1"/>
      <dgm:spPr/>
      <dgm:t>
        <a:bodyPr/>
        <a:lstStyle/>
        <a:p>
          <a:r>
            <a:rPr lang="zh-TW" altLang="en-US" sz="4800" dirty="0" smtClean="0">
              <a:latin typeface="+mj-ea"/>
              <a:ea typeface="+mj-ea"/>
            </a:rPr>
            <a:t>店主管</a:t>
          </a:r>
          <a:endParaRPr lang="zh-TW" altLang="en-US" sz="4800" dirty="0">
            <a:latin typeface="+mj-ea"/>
            <a:ea typeface="+mj-ea"/>
          </a:endParaRPr>
        </a:p>
      </dgm:t>
    </dgm:pt>
    <dgm:pt modelId="{0781D980-C820-48A7-8679-A5A05FD06525}" type="parTrans" cxnId="{DEF4D817-5D88-4BCF-B72E-A7FFD8309107}">
      <dgm:prSet/>
      <dgm:spPr/>
      <dgm:t>
        <a:bodyPr/>
        <a:lstStyle/>
        <a:p>
          <a:endParaRPr lang="zh-TW" altLang="en-US"/>
        </a:p>
      </dgm:t>
    </dgm:pt>
    <dgm:pt modelId="{3177C810-CE71-42F1-B152-0E53313F2737}" type="sibTrans" cxnId="{DEF4D817-5D88-4BCF-B72E-A7FFD8309107}">
      <dgm:prSet/>
      <dgm:spPr/>
      <dgm:t>
        <a:bodyPr/>
        <a:lstStyle/>
        <a:p>
          <a:endParaRPr lang="zh-TW" altLang="en-US"/>
        </a:p>
      </dgm:t>
    </dgm:pt>
    <dgm:pt modelId="{6B7EE1E3-E0BC-4DE7-BFCB-6CD1CD726476}">
      <dgm:prSet/>
      <dgm:spPr/>
      <dgm:t>
        <a:bodyPr/>
        <a:lstStyle/>
        <a:p>
          <a:r>
            <a:rPr lang="zh-TW" altLang="en-US" dirty="0" smtClean="0">
              <a:latin typeface="+mj-ea"/>
              <a:ea typeface="+mj-ea"/>
            </a:rPr>
            <a:t>新秀培育</a:t>
          </a:r>
          <a:endParaRPr lang="zh-TW" altLang="en-US" dirty="0">
            <a:latin typeface="+mj-ea"/>
            <a:ea typeface="+mj-ea"/>
          </a:endParaRPr>
        </a:p>
      </dgm:t>
    </dgm:pt>
    <dgm:pt modelId="{7F30634E-9A18-4317-A4EE-7CBA3DCC0BE7}" type="parTrans" cxnId="{2519E584-A7AB-4588-A9BB-C65B76A41933}">
      <dgm:prSet/>
      <dgm:spPr/>
      <dgm:t>
        <a:bodyPr/>
        <a:lstStyle/>
        <a:p>
          <a:endParaRPr lang="zh-TW" altLang="en-US"/>
        </a:p>
      </dgm:t>
    </dgm:pt>
    <dgm:pt modelId="{66207D90-0B93-4804-A0D9-0D65EFD3A352}" type="sibTrans" cxnId="{2519E584-A7AB-4588-A9BB-C65B76A41933}">
      <dgm:prSet/>
      <dgm:spPr/>
      <dgm:t>
        <a:bodyPr/>
        <a:lstStyle/>
        <a:p>
          <a:endParaRPr lang="zh-TW" altLang="en-US"/>
        </a:p>
      </dgm:t>
    </dgm:pt>
    <dgm:pt modelId="{D1200A9F-E789-4EAA-8F05-FE84D6A58B4F}" type="pres">
      <dgm:prSet presAssocID="{630408C1-1758-4786-ABCB-E79227D9E882}" presName="Name0" presStyleCnt="0">
        <dgm:presLayoutVars>
          <dgm:dir/>
          <dgm:animLvl val="lvl"/>
          <dgm:resizeHandles val="exact"/>
        </dgm:presLayoutVars>
      </dgm:prSet>
      <dgm:spPr/>
      <dgm:t>
        <a:bodyPr/>
        <a:lstStyle/>
        <a:p>
          <a:endParaRPr lang="zh-TW" altLang="en-US"/>
        </a:p>
      </dgm:t>
    </dgm:pt>
    <dgm:pt modelId="{27950906-3BFA-4311-A4B5-701B79FDF835}" type="pres">
      <dgm:prSet presAssocID="{FD5A5DFC-DCDD-46AC-AF1D-1E133355DE19}" presName="Name8" presStyleCnt="0"/>
      <dgm:spPr/>
    </dgm:pt>
    <dgm:pt modelId="{82A1C721-1C45-47DB-A213-06ED01B74380}" type="pres">
      <dgm:prSet presAssocID="{FD5A5DFC-DCDD-46AC-AF1D-1E133355DE19}" presName="level" presStyleLbl="node1" presStyleIdx="0" presStyleCnt="3">
        <dgm:presLayoutVars>
          <dgm:chMax val="1"/>
          <dgm:bulletEnabled val="1"/>
        </dgm:presLayoutVars>
      </dgm:prSet>
      <dgm:spPr/>
      <dgm:t>
        <a:bodyPr/>
        <a:lstStyle/>
        <a:p>
          <a:endParaRPr lang="zh-TW" altLang="en-US"/>
        </a:p>
      </dgm:t>
    </dgm:pt>
    <dgm:pt modelId="{6BC85CCF-C83C-4571-B27B-738F11EB53C4}" type="pres">
      <dgm:prSet presAssocID="{FD5A5DFC-DCDD-46AC-AF1D-1E133355DE19}" presName="levelTx" presStyleLbl="revTx" presStyleIdx="0" presStyleCnt="0">
        <dgm:presLayoutVars>
          <dgm:chMax val="1"/>
          <dgm:bulletEnabled val="1"/>
        </dgm:presLayoutVars>
      </dgm:prSet>
      <dgm:spPr/>
      <dgm:t>
        <a:bodyPr/>
        <a:lstStyle/>
        <a:p>
          <a:endParaRPr lang="zh-TW" altLang="en-US"/>
        </a:p>
      </dgm:t>
    </dgm:pt>
    <dgm:pt modelId="{C98B8C4C-137B-4E13-A5B9-A6931BF6A36B}" type="pres">
      <dgm:prSet presAssocID="{6A752517-3BD2-4F16-952F-8616182A85CF}" presName="Name8" presStyleCnt="0"/>
      <dgm:spPr/>
    </dgm:pt>
    <dgm:pt modelId="{7D57DF65-DBC3-46E7-8315-1C1FA63D141B}" type="pres">
      <dgm:prSet presAssocID="{6A752517-3BD2-4F16-952F-8616182A85CF}" presName="level" presStyleLbl="node1" presStyleIdx="1" presStyleCnt="3">
        <dgm:presLayoutVars>
          <dgm:chMax val="1"/>
          <dgm:bulletEnabled val="1"/>
        </dgm:presLayoutVars>
      </dgm:prSet>
      <dgm:spPr/>
      <dgm:t>
        <a:bodyPr/>
        <a:lstStyle/>
        <a:p>
          <a:endParaRPr lang="zh-TW" altLang="en-US"/>
        </a:p>
      </dgm:t>
    </dgm:pt>
    <dgm:pt modelId="{60AA481B-88E2-4C07-9909-CBC855DC24E9}" type="pres">
      <dgm:prSet presAssocID="{6A752517-3BD2-4F16-952F-8616182A85CF}" presName="levelTx" presStyleLbl="revTx" presStyleIdx="0" presStyleCnt="0">
        <dgm:presLayoutVars>
          <dgm:chMax val="1"/>
          <dgm:bulletEnabled val="1"/>
        </dgm:presLayoutVars>
      </dgm:prSet>
      <dgm:spPr/>
      <dgm:t>
        <a:bodyPr/>
        <a:lstStyle/>
        <a:p>
          <a:endParaRPr lang="zh-TW" altLang="en-US"/>
        </a:p>
      </dgm:t>
    </dgm:pt>
    <dgm:pt modelId="{ED2D2CFD-E92D-4771-8801-2A02DD805397}" type="pres">
      <dgm:prSet presAssocID="{6B7EE1E3-E0BC-4DE7-BFCB-6CD1CD726476}" presName="Name8" presStyleCnt="0"/>
      <dgm:spPr/>
    </dgm:pt>
    <dgm:pt modelId="{9D5D911E-149C-43E2-AA66-AFC82AD7DA9E}" type="pres">
      <dgm:prSet presAssocID="{6B7EE1E3-E0BC-4DE7-BFCB-6CD1CD726476}" presName="level" presStyleLbl="node1" presStyleIdx="2" presStyleCnt="3">
        <dgm:presLayoutVars>
          <dgm:chMax val="1"/>
          <dgm:bulletEnabled val="1"/>
        </dgm:presLayoutVars>
      </dgm:prSet>
      <dgm:spPr/>
      <dgm:t>
        <a:bodyPr/>
        <a:lstStyle/>
        <a:p>
          <a:endParaRPr lang="zh-TW" altLang="en-US"/>
        </a:p>
      </dgm:t>
    </dgm:pt>
    <dgm:pt modelId="{625A0CC8-833A-4BA1-A3FB-55C84BDFF7C1}" type="pres">
      <dgm:prSet presAssocID="{6B7EE1E3-E0BC-4DE7-BFCB-6CD1CD726476}" presName="levelTx" presStyleLbl="revTx" presStyleIdx="0" presStyleCnt="0">
        <dgm:presLayoutVars>
          <dgm:chMax val="1"/>
          <dgm:bulletEnabled val="1"/>
        </dgm:presLayoutVars>
      </dgm:prSet>
      <dgm:spPr/>
      <dgm:t>
        <a:bodyPr/>
        <a:lstStyle/>
        <a:p>
          <a:endParaRPr lang="zh-TW" altLang="en-US"/>
        </a:p>
      </dgm:t>
    </dgm:pt>
  </dgm:ptLst>
  <dgm:cxnLst>
    <dgm:cxn modelId="{DEF4D817-5D88-4BCF-B72E-A7FFD8309107}" srcId="{630408C1-1758-4786-ABCB-E79227D9E882}" destId="{6A752517-3BD2-4F16-952F-8616182A85CF}" srcOrd="1" destOrd="0" parTransId="{0781D980-C820-48A7-8679-A5A05FD06525}" sibTransId="{3177C810-CE71-42F1-B152-0E53313F2737}"/>
    <dgm:cxn modelId="{59736914-4BB7-4FAD-B902-B218A243C114}" type="presOf" srcId="{FD5A5DFC-DCDD-46AC-AF1D-1E133355DE19}" destId="{6BC85CCF-C83C-4571-B27B-738F11EB53C4}" srcOrd="1" destOrd="0" presId="urn:microsoft.com/office/officeart/2005/8/layout/pyramid1"/>
    <dgm:cxn modelId="{2519E584-A7AB-4588-A9BB-C65B76A41933}" srcId="{630408C1-1758-4786-ABCB-E79227D9E882}" destId="{6B7EE1E3-E0BC-4DE7-BFCB-6CD1CD726476}" srcOrd="2" destOrd="0" parTransId="{7F30634E-9A18-4317-A4EE-7CBA3DCC0BE7}" sibTransId="{66207D90-0B93-4804-A0D9-0D65EFD3A352}"/>
    <dgm:cxn modelId="{C23E02F4-2D4F-4AFA-A263-6EE33BA21B96}" type="presOf" srcId="{6A752517-3BD2-4F16-952F-8616182A85CF}" destId="{60AA481B-88E2-4C07-9909-CBC855DC24E9}" srcOrd="1" destOrd="0" presId="urn:microsoft.com/office/officeart/2005/8/layout/pyramid1"/>
    <dgm:cxn modelId="{1E515B0F-3D15-4CDB-9C1D-336C9D208315}" type="presOf" srcId="{6A752517-3BD2-4F16-952F-8616182A85CF}" destId="{7D57DF65-DBC3-46E7-8315-1C1FA63D141B}" srcOrd="0" destOrd="0" presId="urn:microsoft.com/office/officeart/2005/8/layout/pyramid1"/>
    <dgm:cxn modelId="{F05F6BFB-123A-4833-B5AE-F1559454AE2C}" type="presOf" srcId="{6B7EE1E3-E0BC-4DE7-BFCB-6CD1CD726476}" destId="{9D5D911E-149C-43E2-AA66-AFC82AD7DA9E}" srcOrd="0" destOrd="0" presId="urn:microsoft.com/office/officeart/2005/8/layout/pyramid1"/>
    <dgm:cxn modelId="{159849A5-23F4-479F-A325-7853FE29402C}" srcId="{630408C1-1758-4786-ABCB-E79227D9E882}" destId="{FD5A5DFC-DCDD-46AC-AF1D-1E133355DE19}" srcOrd="0" destOrd="0" parTransId="{23A01DB6-D9B8-4DA8-95A9-592E4B70D732}" sibTransId="{6DD7CC78-5A3F-42B6-864C-40B7499C4EC0}"/>
    <dgm:cxn modelId="{882EC767-6495-428B-8399-95195270C91B}" type="presOf" srcId="{FD5A5DFC-DCDD-46AC-AF1D-1E133355DE19}" destId="{82A1C721-1C45-47DB-A213-06ED01B74380}" srcOrd="0" destOrd="0" presId="urn:microsoft.com/office/officeart/2005/8/layout/pyramid1"/>
    <dgm:cxn modelId="{CF115AC6-DEDC-46FE-B14C-0A617A2204CE}" type="presOf" srcId="{630408C1-1758-4786-ABCB-E79227D9E882}" destId="{D1200A9F-E789-4EAA-8F05-FE84D6A58B4F}" srcOrd="0" destOrd="0" presId="urn:microsoft.com/office/officeart/2005/8/layout/pyramid1"/>
    <dgm:cxn modelId="{9830CD73-C5B2-458F-BBDC-B3651C2A022B}" type="presOf" srcId="{6B7EE1E3-E0BC-4DE7-BFCB-6CD1CD726476}" destId="{625A0CC8-833A-4BA1-A3FB-55C84BDFF7C1}" srcOrd="1" destOrd="0" presId="urn:microsoft.com/office/officeart/2005/8/layout/pyramid1"/>
    <dgm:cxn modelId="{CF96223B-B6F1-4573-9EB3-E7E8B13EAE53}" type="presParOf" srcId="{D1200A9F-E789-4EAA-8F05-FE84D6A58B4F}" destId="{27950906-3BFA-4311-A4B5-701B79FDF835}" srcOrd="0" destOrd="0" presId="urn:microsoft.com/office/officeart/2005/8/layout/pyramid1"/>
    <dgm:cxn modelId="{BD5EF057-8794-4019-B00A-4DD10B905449}" type="presParOf" srcId="{27950906-3BFA-4311-A4B5-701B79FDF835}" destId="{82A1C721-1C45-47DB-A213-06ED01B74380}" srcOrd="0" destOrd="0" presId="urn:microsoft.com/office/officeart/2005/8/layout/pyramid1"/>
    <dgm:cxn modelId="{A3FD2A76-EB61-4B51-878C-C0DB291EA2F0}" type="presParOf" srcId="{27950906-3BFA-4311-A4B5-701B79FDF835}" destId="{6BC85CCF-C83C-4571-B27B-738F11EB53C4}" srcOrd="1" destOrd="0" presId="urn:microsoft.com/office/officeart/2005/8/layout/pyramid1"/>
    <dgm:cxn modelId="{1758FD6B-6668-4818-A3A3-E50FEAA99981}" type="presParOf" srcId="{D1200A9F-E789-4EAA-8F05-FE84D6A58B4F}" destId="{C98B8C4C-137B-4E13-A5B9-A6931BF6A36B}" srcOrd="1" destOrd="0" presId="urn:microsoft.com/office/officeart/2005/8/layout/pyramid1"/>
    <dgm:cxn modelId="{A629C2A0-8AA3-42FF-BE7C-F419719D2CB1}" type="presParOf" srcId="{C98B8C4C-137B-4E13-A5B9-A6931BF6A36B}" destId="{7D57DF65-DBC3-46E7-8315-1C1FA63D141B}" srcOrd="0" destOrd="0" presId="urn:microsoft.com/office/officeart/2005/8/layout/pyramid1"/>
    <dgm:cxn modelId="{FB04FD0D-F521-47F0-9CE8-8001179B1EF9}" type="presParOf" srcId="{C98B8C4C-137B-4E13-A5B9-A6931BF6A36B}" destId="{60AA481B-88E2-4C07-9909-CBC855DC24E9}" srcOrd="1" destOrd="0" presId="urn:microsoft.com/office/officeart/2005/8/layout/pyramid1"/>
    <dgm:cxn modelId="{37B9FEDE-FCFF-47CB-A815-FDEB2719C88C}" type="presParOf" srcId="{D1200A9F-E789-4EAA-8F05-FE84D6A58B4F}" destId="{ED2D2CFD-E92D-4771-8801-2A02DD805397}" srcOrd="2" destOrd="0" presId="urn:microsoft.com/office/officeart/2005/8/layout/pyramid1"/>
    <dgm:cxn modelId="{6C0C920C-A559-440B-A483-25DD31415BE1}" type="presParOf" srcId="{ED2D2CFD-E92D-4771-8801-2A02DD805397}" destId="{9D5D911E-149C-43E2-AA66-AFC82AD7DA9E}" srcOrd="0" destOrd="0" presId="urn:microsoft.com/office/officeart/2005/8/layout/pyramid1"/>
    <dgm:cxn modelId="{0CA803B0-01C9-479F-8BB3-FAFDAC347998}" type="presParOf" srcId="{ED2D2CFD-E92D-4771-8801-2A02DD805397}" destId="{625A0CC8-833A-4BA1-A3FB-55C84BDFF7C1}"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2AFB2F-8A97-4EB9-BCBC-3B0F23F6F717}">
      <dsp:nvSpPr>
        <dsp:cNvPr id="0" name=""/>
        <dsp:cNvSpPr/>
      </dsp:nvSpPr>
      <dsp:spPr>
        <a:xfrm rot="16200000">
          <a:off x="71785" y="-18717"/>
          <a:ext cx="2669500" cy="2781308"/>
        </a:xfrm>
        <a:prstGeom prst="round1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sunset" dir="t"/>
        </a:scene3d>
        <a:sp3d extrusionH="76200" contourW="12700" prstMaterial="dkEdge">
          <a:extrusionClr>
            <a:srgbClr val="0070C0"/>
          </a:extrusionClr>
          <a:contourClr>
            <a:srgbClr val="0070C0"/>
          </a:contourClr>
        </a:sp3d>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l" defTabSz="622300" rtl="0">
            <a:lnSpc>
              <a:spcPct val="90000"/>
            </a:lnSpc>
            <a:spcBef>
              <a:spcPct val="0"/>
            </a:spcBef>
            <a:spcAft>
              <a:spcPct val="35000"/>
            </a:spcAft>
          </a:pPr>
          <a:r>
            <a:rPr kumimoji="0" lang="zh-TW" altLang="en-US" sz="1400" b="0" i="0" u="none" strike="noStrike" kern="1200" cap="none" normalizeH="0" baseline="0" dirty="0" smtClean="0">
              <a:ln/>
              <a:effectLst/>
              <a:latin typeface="Calibri" pitchFamily="34" charset="0"/>
              <a:ea typeface="新細明體" pitchFamily="18" charset="-120"/>
            </a:rPr>
            <a:t>信義房屋仲介股份有限公司 </a:t>
          </a:r>
          <a:r>
            <a:rPr kumimoji="0" lang="en-US" altLang="zh-TW" sz="1400" b="0" i="0" u="none" strike="noStrike" kern="1200" cap="none" normalizeH="0" baseline="0" dirty="0" smtClean="0">
              <a:ln/>
              <a:effectLst/>
              <a:latin typeface="Calibri" pitchFamily="34" charset="0"/>
              <a:ea typeface="新細明體" pitchFamily="18" charset="-120"/>
            </a:rPr>
            <a:t/>
          </a:r>
          <a:br>
            <a:rPr kumimoji="0" lang="en-US" altLang="zh-TW" sz="1400" b="0" i="0" u="none" strike="noStrike" kern="1200" cap="none" normalizeH="0" baseline="0" dirty="0" smtClean="0">
              <a:ln/>
              <a:effectLst/>
              <a:latin typeface="Calibri" pitchFamily="34" charset="0"/>
              <a:ea typeface="新細明體" pitchFamily="18" charset="-120"/>
            </a:rPr>
          </a:br>
          <a:r>
            <a:rPr kumimoji="0" lang="en-US" altLang="zh-TW" sz="1400" b="0" i="0" u="none" strike="noStrike" kern="1200" cap="none" normalizeH="0" baseline="0" dirty="0" smtClean="0">
              <a:ln/>
              <a:effectLst/>
              <a:latin typeface="Calibri" pitchFamily="34" charset="0"/>
              <a:ea typeface="新細明體" pitchFamily="18" charset="-120"/>
            </a:rPr>
            <a:t>‧</a:t>
          </a:r>
          <a:r>
            <a:rPr kumimoji="0" lang="zh-TW" altLang="en-US" sz="1400" b="0" i="0" u="none" strike="noStrike" kern="1200" cap="none" normalizeH="0" baseline="0" dirty="0" smtClean="0">
              <a:ln/>
              <a:effectLst/>
              <a:latin typeface="Calibri" pitchFamily="34" charset="0"/>
              <a:ea typeface="新細明體" pitchFamily="18" charset="-120"/>
              <a:hlinkClick xmlns:r="http://schemas.openxmlformats.org/officeDocument/2006/relationships" r:id="rId1" tooltip="信義房屋代銷事業部"/>
            </a:rPr>
            <a:t>信義房屋代銷事業部</a:t>
          </a:r>
          <a:r>
            <a:rPr kumimoji="0" lang="zh-TW" altLang="en-US" sz="1400" b="0" i="0" u="none" strike="noStrike" kern="1200" cap="none" normalizeH="0" baseline="0" dirty="0" smtClean="0">
              <a:ln/>
              <a:effectLst/>
              <a:latin typeface="Calibri" pitchFamily="34" charset="0"/>
              <a:ea typeface="新細明體" pitchFamily="18" charset="-120"/>
            </a:rPr>
            <a:t/>
          </a:r>
          <a:br>
            <a:rPr kumimoji="0" lang="zh-TW" altLang="en-US" sz="1400" b="0" i="0" u="none" strike="noStrike" kern="1200" cap="none" normalizeH="0" baseline="0" dirty="0" smtClean="0">
              <a:ln/>
              <a:effectLst/>
              <a:latin typeface="Calibri" pitchFamily="34" charset="0"/>
              <a:ea typeface="新細明體" pitchFamily="18" charset="-120"/>
            </a:rPr>
          </a:br>
          <a:r>
            <a:rPr kumimoji="0" lang="en-US" altLang="zh-TW" sz="1400" b="0" i="0" u="none" strike="noStrike" kern="1200" cap="none" normalizeH="0" baseline="0" dirty="0" smtClean="0">
              <a:ln/>
              <a:effectLst/>
              <a:latin typeface="Calibri" pitchFamily="34" charset="0"/>
              <a:ea typeface="新細明體" pitchFamily="18" charset="-120"/>
            </a:rPr>
            <a:t>‧</a:t>
          </a:r>
          <a:r>
            <a:rPr kumimoji="0" lang="zh-TW" altLang="en-US" sz="1400" b="0" i="0" u="none" strike="noStrike" kern="1200" cap="none" normalizeH="0" baseline="0" dirty="0" smtClean="0">
              <a:ln/>
              <a:effectLst/>
              <a:latin typeface="Calibri" pitchFamily="34" charset="0"/>
              <a:ea typeface="新細明體" pitchFamily="18" charset="-120"/>
              <a:hlinkClick xmlns:r="http://schemas.openxmlformats.org/officeDocument/2006/relationships" r:id="rId2" tooltip="信義房屋商業仲介部"/>
            </a:rPr>
            <a:t>信義房屋商業仲介部</a:t>
          </a:r>
          <a:r>
            <a:rPr kumimoji="0" lang="zh-TW" altLang="en-US" sz="1400" b="0" i="0" u="none" strike="noStrike" kern="1200" cap="none" normalizeH="0" baseline="0" dirty="0" smtClean="0">
              <a:ln/>
              <a:effectLst/>
              <a:latin typeface="Calibri" pitchFamily="34" charset="0"/>
              <a:ea typeface="新細明體" pitchFamily="18" charset="-120"/>
            </a:rPr>
            <a:t/>
          </a:r>
          <a:br>
            <a:rPr kumimoji="0" lang="zh-TW" altLang="en-US" sz="1400" b="0" i="0" u="none" strike="noStrike" kern="1200" cap="none" normalizeH="0" baseline="0" dirty="0" smtClean="0">
              <a:ln/>
              <a:effectLst/>
              <a:latin typeface="Calibri" pitchFamily="34" charset="0"/>
              <a:ea typeface="新細明體" pitchFamily="18" charset="-120"/>
            </a:rPr>
          </a:br>
          <a:r>
            <a:rPr kumimoji="0" lang="en-US" altLang="zh-TW" sz="1400" b="0" i="0" u="none" strike="noStrike" kern="1200" cap="none" normalizeH="0" baseline="0" dirty="0" smtClean="0">
              <a:ln/>
              <a:effectLst/>
              <a:latin typeface="Calibri" pitchFamily="34" charset="0"/>
              <a:ea typeface="新細明體" pitchFamily="18" charset="-120"/>
            </a:rPr>
            <a:t>‧</a:t>
          </a:r>
          <a:r>
            <a:rPr kumimoji="0" lang="zh-TW" altLang="en-US" sz="1400" b="0" i="0" u="none" strike="noStrike" kern="1200" cap="none" normalizeH="0" baseline="0" dirty="0" smtClean="0">
              <a:ln/>
              <a:effectLst/>
              <a:latin typeface="Calibri" pitchFamily="34" charset="0"/>
              <a:ea typeface="新細明體" pitchFamily="18" charset="-120"/>
              <a:hlinkClick xmlns:r="http://schemas.openxmlformats.org/officeDocument/2006/relationships" r:id="rId3" tooltip="信義豪宅"/>
            </a:rPr>
            <a:t>信義豪宅</a:t>
          </a:r>
          <a:r>
            <a:rPr kumimoji="0" lang="zh-TW" altLang="en-US" sz="1400" b="0" i="0" u="none" strike="noStrike" kern="1200" cap="none" normalizeH="0" baseline="0" dirty="0" smtClean="0">
              <a:ln/>
              <a:effectLst/>
              <a:latin typeface="Calibri" pitchFamily="34" charset="0"/>
              <a:ea typeface="新細明體" pitchFamily="18" charset="-120"/>
            </a:rPr>
            <a:t> </a:t>
          </a:r>
          <a:br>
            <a:rPr kumimoji="0" lang="zh-TW" altLang="en-US" sz="1400" b="0" i="0" u="none" strike="noStrike" kern="1200" cap="none" normalizeH="0" baseline="0" dirty="0" smtClean="0">
              <a:ln/>
              <a:effectLst/>
              <a:latin typeface="Calibri" pitchFamily="34" charset="0"/>
              <a:ea typeface="新細明體" pitchFamily="18" charset="-120"/>
            </a:rPr>
          </a:br>
          <a:r>
            <a:rPr kumimoji="0" lang="en-US" altLang="zh-TW" sz="1400" b="0" i="0" u="none" strike="noStrike" kern="1200" cap="none" normalizeH="0" baseline="0" dirty="0" smtClean="0">
              <a:ln/>
              <a:effectLst/>
              <a:latin typeface="Calibri" pitchFamily="34" charset="0"/>
              <a:ea typeface="新細明體" pitchFamily="18" charset="-120"/>
            </a:rPr>
            <a:t>‧</a:t>
          </a:r>
          <a:r>
            <a:rPr kumimoji="0" lang="zh-TW" altLang="en-US" sz="1400" b="0" i="0" u="none" strike="noStrike" kern="1200" cap="none" normalizeH="0" baseline="0" dirty="0" smtClean="0">
              <a:ln/>
              <a:effectLst/>
              <a:latin typeface="Calibri" pitchFamily="34" charset="0"/>
              <a:ea typeface="新細明體" pitchFamily="18" charset="-120"/>
              <a:hlinkClick xmlns:r="http://schemas.openxmlformats.org/officeDocument/2006/relationships" r:id="rId4" tooltip="信義商舖"/>
            </a:rPr>
            <a:t>信義商舖</a:t>
          </a:r>
          <a:r>
            <a:rPr kumimoji="0" lang="zh-TW" altLang="en-US" sz="1400" b="0" i="0" u="none" strike="noStrike" kern="1200" cap="none" normalizeH="0" baseline="0" dirty="0" smtClean="0">
              <a:ln/>
              <a:effectLst/>
              <a:latin typeface="Calibri" pitchFamily="34" charset="0"/>
              <a:ea typeface="新細明體" pitchFamily="18" charset="-120"/>
            </a:rPr>
            <a:t> </a:t>
          </a:r>
          <a:br>
            <a:rPr kumimoji="0" lang="zh-TW" altLang="en-US" sz="1400" b="0" i="0" u="none" strike="noStrike" kern="1200" cap="none" normalizeH="0" baseline="0" dirty="0" smtClean="0">
              <a:ln/>
              <a:effectLst/>
              <a:latin typeface="Calibri" pitchFamily="34" charset="0"/>
              <a:ea typeface="新細明體" pitchFamily="18" charset="-120"/>
            </a:rPr>
          </a:br>
          <a:r>
            <a:rPr kumimoji="0" lang="en-US" altLang="zh-TW" sz="1400" b="0" i="0" u="none" strike="noStrike" kern="1200" cap="none" normalizeH="0" baseline="0" dirty="0" smtClean="0">
              <a:ln/>
              <a:effectLst/>
              <a:latin typeface="Calibri" pitchFamily="34" charset="0"/>
              <a:ea typeface="新細明體" pitchFamily="18" charset="-120"/>
            </a:rPr>
            <a:t>‧</a:t>
          </a:r>
          <a:r>
            <a:rPr kumimoji="0" lang="zh-TW" altLang="en-US" sz="1400" b="0" i="0" u="none" strike="noStrike" kern="1200" cap="none" normalizeH="0" baseline="0" dirty="0" smtClean="0">
              <a:ln/>
              <a:effectLst/>
              <a:latin typeface="Calibri" pitchFamily="34" charset="0"/>
              <a:ea typeface="新細明體" pitchFamily="18" charset="-120"/>
              <a:hlinkClick xmlns:r="http://schemas.openxmlformats.org/officeDocument/2006/relationships" r:id="rId5" tooltip="信義不動產估價師事務所"/>
            </a:rPr>
            <a:t>信義不動產估價師事務所</a:t>
          </a:r>
          <a:r>
            <a:rPr kumimoji="0" lang="zh-TW" altLang="en-US" sz="1400" b="0" i="0" u="none" strike="noStrike" kern="1200" cap="none" normalizeH="0" baseline="0" dirty="0" smtClean="0">
              <a:ln/>
              <a:effectLst/>
              <a:latin typeface="Calibri" pitchFamily="34" charset="0"/>
              <a:ea typeface="新細明體" pitchFamily="18" charset="-120"/>
            </a:rPr>
            <a:t/>
          </a:r>
          <a:br>
            <a:rPr kumimoji="0" lang="zh-TW" altLang="en-US" sz="1400" b="0" i="0" u="none" strike="noStrike" kern="1200" cap="none" normalizeH="0" baseline="0" dirty="0" smtClean="0">
              <a:ln/>
              <a:effectLst/>
              <a:latin typeface="Calibri" pitchFamily="34" charset="0"/>
              <a:ea typeface="新細明體" pitchFamily="18" charset="-120"/>
            </a:rPr>
          </a:br>
          <a:r>
            <a:rPr kumimoji="0" lang="en-US" altLang="zh-TW" sz="1400" b="0" i="0" u="none" strike="noStrike" kern="1200" cap="none" normalizeH="0" baseline="0" dirty="0" smtClean="0">
              <a:ln/>
              <a:effectLst/>
              <a:latin typeface="Calibri" pitchFamily="34" charset="0"/>
              <a:ea typeface="新細明體" pitchFamily="18" charset="-120"/>
            </a:rPr>
            <a:t>‧</a:t>
          </a:r>
          <a:r>
            <a:rPr kumimoji="0" lang="zh-TW" altLang="en-US" sz="1400" b="0" i="0" u="none" strike="noStrike" kern="1200" cap="none" normalizeH="0" baseline="0" dirty="0" smtClean="0">
              <a:ln/>
              <a:effectLst/>
              <a:latin typeface="Calibri" pitchFamily="34" charset="0"/>
              <a:ea typeface="新細明體" pitchFamily="18" charset="-120"/>
              <a:hlinkClick xmlns:r="http://schemas.openxmlformats.org/officeDocument/2006/relationships" r:id="rId5" tooltip="信義不動產顧問股份有限公司"/>
            </a:rPr>
            <a:t>信義不動產顧問股份有限公司</a:t>
          </a:r>
          <a:r>
            <a:rPr kumimoji="0" lang="zh-TW" altLang="en-US" sz="1400" b="0" i="0" u="none" strike="noStrike" kern="1200" cap="none" normalizeH="0" baseline="0" dirty="0" smtClean="0">
              <a:ln/>
              <a:effectLst/>
              <a:latin typeface="Calibri" pitchFamily="34" charset="0"/>
              <a:ea typeface="新細明體" pitchFamily="18" charset="-120"/>
            </a:rPr>
            <a:t> </a:t>
          </a:r>
          <a:endParaRPr lang="zh-TW" altLang="en-US" sz="1400" u="none" kern="1200" baseline="0" dirty="0"/>
        </a:p>
      </dsp:txBody>
      <dsp:txXfrm rot="5400000">
        <a:off x="15881" y="37186"/>
        <a:ext cx="2781308" cy="2002125"/>
      </dsp:txXfrm>
    </dsp:sp>
    <dsp:sp modelId="{114402EE-850D-4FF9-968C-361AE4435EEB}">
      <dsp:nvSpPr>
        <dsp:cNvPr id="0" name=""/>
        <dsp:cNvSpPr/>
      </dsp:nvSpPr>
      <dsp:spPr>
        <a:xfrm>
          <a:off x="2781308" y="0"/>
          <a:ext cx="2781308" cy="2669500"/>
        </a:xfrm>
        <a:prstGeom prst="round1Rect">
          <a:avLst/>
        </a:prstGeom>
        <a:solidFill>
          <a:schemeClr val="accent4">
            <a:hueOff val="-1173315"/>
            <a:satOff val="-12043"/>
            <a:lumOff val="5033"/>
            <a:alphaOff val="0"/>
          </a:schemeClr>
        </a:solidFill>
        <a:ln w="25400" cap="flat" cmpd="sng" algn="ctr">
          <a:solidFill>
            <a:schemeClr val="lt1">
              <a:hueOff val="0"/>
              <a:satOff val="0"/>
              <a:lumOff val="0"/>
              <a:alphaOff val="0"/>
            </a:schemeClr>
          </a:solidFill>
          <a:prstDash val="solid"/>
        </a:ln>
        <a:effectLst/>
        <a:scene3d>
          <a:camera prst="orthographicFront"/>
          <a:lightRig rig="sunset" dir="t"/>
        </a:scene3d>
        <a:sp3d extrusionH="76200" contourW="12700" prstMaterial="dkEdge">
          <a:bevelT/>
          <a:bevelB/>
          <a:extrusionClr>
            <a:srgbClr val="FF0000"/>
          </a:extrusionClr>
          <a:contourClr>
            <a:srgbClr val="FF0000"/>
          </a:contourClr>
        </a:sp3d>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r" defTabSz="622300" rtl="0">
            <a:lnSpc>
              <a:spcPct val="90000"/>
            </a:lnSpc>
            <a:spcBef>
              <a:spcPct val="0"/>
            </a:spcBef>
            <a:spcAft>
              <a:spcPct val="35000"/>
            </a:spcAft>
          </a:pPr>
          <a:r>
            <a:rPr kumimoji="0" lang="en-US" altLang="zh-TW" sz="1400" b="0" i="0" u="none" strike="noStrike" kern="1200" cap="none" normalizeH="0" baseline="0" dirty="0" smtClean="0">
              <a:ln/>
              <a:effectLst/>
              <a:latin typeface="Calibri" pitchFamily="34" charset="0"/>
              <a:ea typeface="新細明體" pitchFamily="18" charset="-120"/>
            </a:rPr>
            <a:t>‧</a:t>
          </a:r>
          <a:r>
            <a:rPr kumimoji="0" lang="zh-TW" altLang="en-US" sz="1400" b="0" i="0" u="none" strike="noStrike" kern="1200" cap="none" normalizeH="0" baseline="0" dirty="0" smtClean="0">
              <a:ln/>
              <a:effectLst/>
              <a:latin typeface="Calibri" pitchFamily="34" charset="0"/>
              <a:ea typeface="新細明體" pitchFamily="18" charset="-120"/>
              <a:hlinkClick xmlns:r="http://schemas.openxmlformats.org/officeDocument/2006/relationships" r:id="rId6"/>
            </a:rPr>
            <a:t>財團法人信義文化基金會</a:t>
          </a:r>
          <a:r>
            <a:rPr kumimoji="0" lang="zh-TW" altLang="en-US" sz="1400" b="0" i="0" u="none" strike="noStrike" kern="1200" cap="none" normalizeH="0" baseline="0" dirty="0" smtClean="0">
              <a:ln/>
              <a:effectLst/>
              <a:latin typeface="Calibri" pitchFamily="34" charset="0"/>
              <a:ea typeface="新細明體" pitchFamily="18" charset="-120"/>
            </a:rPr>
            <a:t/>
          </a:r>
          <a:br>
            <a:rPr kumimoji="0" lang="zh-TW" altLang="en-US" sz="1400" b="0" i="0" u="none" strike="noStrike" kern="1200" cap="none" normalizeH="0" baseline="0" dirty="0" smtClean="0">
              <a:ln/>
              <a:effectLst/>
              <a:latin typeface="Calibri" pitchFamily="34" charset="0"/>
              <a:ea typeface="新細明體" pitchFamily="18" charset="-120"/>
            </a:rPr>
          </a:br>
          <a:r>
            <a:rPr kumimoji="0" lang="en-US" altLang="zh-TW" sz="1400" b="0" i="0" u="none" strike="noStrike" kern="1200" cap="none" normalizeH="0" baseline="0" dirty="0" smtClean="0">
              <a:ln/>
              <a:effectLst/>
              <a:latin typeface="Calibri" pitchFamily="34" charset="0"/>
              <a:ea typeface="新細明體" pitchFamily="18" charset="-120"/>
            </a:rPr>
            <a:t>‧</a:t>
          </a:r>
          <a:r>
            <a:rPr kumimoji="0" lang="zh-TW" altLang="en-US" sz="1400" b="0" i="0" u="none" strike="noStrike" kern="1200" cap="none" normalizeH="0" baseline="0" dirty="0" smtClean="0">
              <a:ln/>
              <a:effectLst/>
              <a:latin typeface="Calibri" pitchFamily="34" charset="0"/>
              <a:ea typeface="新細明體" pitchFamily="18" charset="-120"/>
            </a:rPr>
            <a:t>行義文化出版社</a:t>
          </a:r>
          <a:br>
            <a:rPr kumimoji="0" lang="zh-TW" altLang="en-US" sz="1400" b="0" i="0" u="none" strike="noStrike" kern="1200" cap="none" normalizeH="0" baseline="0" dirty="0" smtClean="0">
              <a:ln/>
              <a:effectLst/>
              <a:latin typeface="Calibri" pitchFamily="34" charset="0"/>
              <a:ea typeface="新細明體" pitchFamily="18" charset="-120"/>
            </a:rPr>
          </a:br>
          <a:r>
            <a:rPr kumimoji="0" lang="en-US" altLang="zh-TW" sz="1400" b="0" i="0" u="none" strike="noStrike" kern="1200" cap="none" normalizeH="0" baseline="0" dirty="0" smtClean="0">
              <a:ln/>
              <a:effectLst/>
              <a:latin typeface="Calibri" pitchFamily="34" charset="0"/>
              <a:ea typeface="新細明體" pitchFamily="18" charset="-120"/>
            </a:rPr>
            <a:t>‧</a:t>
          </a:r>
          <a:r>
            <a:rPr kumimoji="0" lang="zh-TW" altLang="en-US" sz="1400" b="0" i="0" u="none" strike="noStrike" kern="1200" cap="none" normalizeH="0" baseline="0" dirty="0" smtClean="0">
              <a:ln/>
              <a:effectLst/>
              <a:latin typeface="Calibri" pitchFamily="34" charset="0"/>
              <a:ea typeface="新細明體" pitchFamily="18" charset="-120"/>
              <a:hlinkClick xmlns:r="http://schemas.openxmlformats.org/officeDocument/2006/relationships" r:id="rId7" tooltip="政治大學商學院信義不動產研究發展中心"/>
            </a:rPr>
            <a:t>政治大學商學院信義不動產研究發展中心</a:t>
          </a:r>
          <a:r>
            <a:rPr kumimoji="0" lang="zh-TW" altLang="en-US" sz="1400" b="0" i="0" u="none" strike="noStrike" kern="1200" cap="none" normalizeH="0" baseline="0" dirty="0" smtClean="0">
              <a:ln/>
              <a:effectLst/>
              <a:latin typeface="Calibri" pitchFamily="34" charset="0"/>
              <a:ea typeface="新細明體" pitchFamily="18" charset="-120"/>
            </a:rPr>
            <a:t/>
          </a:r>
          <a:br>
            <a:rPr kumimoji="0" lang="zh-TW" altLang="en-US" sz="1400" b="0" i="0" u="none" strike="noStrike" kern="1200" cap="none" normalizeH="0" baseline="0" dirty="0" smtClean="0">
              <a:ln/>
              <a:effectLst/>
              <a:latin typeface="Calibri" pitchFamily="34" charset="0"/>
              <a:ea typeface="新細明體" pitchFamily="18" charset="-120"/>
            </a:rPr>
          </a:br>
          <a:r>
            <a:rPr kumimoji="0" lang="en-US" altLang="zh-TW" sz="1400" b="0" i="0" u="none" strike="noStrike" kern="1200" cap="none" normalizeH="0" baseline="0" dirty="0" smtClean="0">
              <a:ln/>
              <a:effectLst/>
              <a:latin typeface="Calibri" pitchFamily="34" charset="0"/>
              <a:ea typeface="新細明體" pitchFamily="18" charset="-120"/>
            </a:rPr>
            <a:t>‧</a:t>
          </a:r>
          <a:r>
            <a:rPr kumimoji="0" lang="zh-TW" altLang="en-US" sz="1400" b="0" i="0" u="none" strike="noStrike" kern="1200" cap="none" normalizeH="0" baseline="0" dirty="0" smtClean="0">
              <a:ln/>
              <a:effectLst/>
              <a:latin typeface="Calibri" pitchFamily="34" charset="0"/>
              <a:ea typeface="新細明體" pitchFamily="18" charset="-120"/>
              <a:hlinkClick xmlns:r="http://schemas.openxmlformats.org/officeDocument/2006/relationships" r:id="rId8" tooltip="台灣社區一家協進會"/>
            </a:rPr>
            <a:t>台灣社區一家</a:t>
          </a:r>
          <a:endParaRPr lang="zh-TW" altLang="en-US" sz="1400" kern="1200" dirty="0"/>
        </a:p>
      </dsp:txBody>
      <dsp:txXfrm>
        <a:off x="2781308" y="0"/>
        <a:ext cx="2781308" cy="2002125"/>
      </dsp:txXfrm>
    </dsp:sp>
    <dsp:sp modelId="{D640ABBC-D10D-4F55-8283-C8D4F751F9B2}">
      <dsp:nvSpPr>
        <dsp:cNvPr id="0" name=""/>
        <dsp:cNvSpPr/>
      </dsp:nvSpPr>
      <dsp:spPr>
        <a:xfrm rot="10800000">
          <a:off x="0" y="2669500"/>
          <a:ext cx="2781308" cy="2669500"/>
        </a:xfrm>
        <a:prstGeom prst="round1Rect">
          <a:avLst/>
        </a:prstGeom>
        <a:solidFill>
          <a:schemeClr val="accent4">
            <a:hueOff val="-2346630"/>
            <a:satOff val="-24086"/>
            <a:lumOff val="1006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l" defTabSz="622300" rtl="0">
            <a:lnSpc>
              <a:spcPct val="90000"/>
            </a:lnSpc>
            <a:spcBef>
              <a:spcPct val="0"/>
            </a:spcBef>
            <a:spcAft>
              <a:spcPct val="35000"/>
            </a:spcAft>
          </a:pPr>
          <a:r>
            <a:rPr kumimoji="0" lang="en-US" altLang="zh-TW" sz="1400" b="0" i="0" u="none" strike="noStrike" kern="1200" cap="none" normalizeH="0" baseline="0" dirty="0" smtClean="0">
              <a:ln/>
              <a:solidFill>
                <a:schemeClr val="bg1"/>
              </a:solidFill>
              <a:effectLst/>
              <a:latin typeface="Calibri" pitchFamily="34" charset="0"/>
              <a:ea typeface="新細明體" pitchFamily="18" charset="-120"/>
            </a:rPr>
            <a:t>‧</a:t>
          </a:r>
          <a:r>
            <a:rPr kumimoji="0" lang="zh-TW" altLang="en-US" sz="1400" b="0" i="0" u="none" strike="noStrike" kern="1200" cap="none" normalizeH="0" baseline="0" dirty="0" smtClean="0">
              <a:ln/>
              <a:solidFill>
                <a:schemeClr val="bg1"/>
              </a:solidFill>
              <a:effectLst/>
              <a:latin typeface="Calibri" pitchFamily="34" charset="0"/>
              <a:ea typeface="新細明體" pitchFamily="18" charset="-120"/>
              <a:hlinkClick xmlns:r="http://schemas.openxmlformats.org/officeDocument/2006/relationships" r:id="rId9" tooltip="安信建築經理公司"/>
            </a:rPr>
            <a:t>安信建築經理公司</a:t>
          </a:r>
          <a:r>
            <a:rPr kumimoji="0" lang="zh-TW" altLang="en-US" sz="1400" b="0" i="0" u="none" strike="noStrike" kern="1200" cap="none" normalizeH="0" baseline="0" dirty="0" smtClean="0">
              <a:ln/>
              <a:solidFill>
                <a:schemeClr val="bg1"/>
              </a:solidFill>
              <a:effectLst/>
              <a:latin typeface="Calibri" pitchFamily="34" charset="0"/>
              <a:ea typeface="新細明體" pitchFamily="18" charset="-120"/>
            </a:rPr>
            <a:t/>
          </a:r>
          <a:br>
            <a:rPr kumimoji="0" lang="zh-TW" altLang="en-US" sz="1400" b="0" i="0" u="none" strike="noStrike" kern="1200" cap="none" normalizeH="0" baseline="0" dirty="0" smtClean="0">
              <a:ln/>
              <a:solidFill>
                <a:schemeClr val="bg1"/>
              </a:solidFill>
              <a:effectLst/>
              <a:latin typeface="Calibri" pitchFamily="34" charset="0"/>
              <a:ea typeface="新細明體" pitchFamily="18" charset="-120"/>
            </a:rPr>
          </a:br>
          <a:r>
            <a:rPr kumimoji="0" lang="en-US" altLang="zh-TW" sz="1400" b="0" i="0" u="none" strike="noStrike" kern="1200" cap="none" normalizeH="0" baseline="0" dirty="0" smtClean="0">
              <a:ln/>
              <a:solidFill>
                <a:schemeClr val="bg1"/>
              </a:solidFill>
              <a:effectLst/>
              <a:latin typeface="Calibri" pitchFamily="34" charset="0"/>
              <a:ea typeface="新細明體" pitchFamily="18" charset="-120"/>
            </a:rPr>
            <a:t>‧</a:t>
          </a:r>
          <a:r>
            <a:rPr kumimoji="0" lang="zh-TW" altLang="en-US" sz="1400" b="0" i="0" u="none" strike="noStrike" kern="1200" cap="none" normalizeH="0" baseline="0" dirty="0" smtClean="0">
              <a:ln/>
              <a:solidFill>
                <a:schemeClr val="bg1"/>
              </a:solidFill>
              <a:effectLst/>
              <a:latin typeface="Calibri" pitchFamily="34" charset="0"/>
              <a:ea typeface="新細明體" pitchFamily="18" charset="-120"/>
            </a:rPr>
            <a:t>大家建設股份有限公司</a:t>
          </a:r>
          <a:br>
            <a:rPr kumimoji="0" lang="zh-TW" altLang="en-US" sz="1400" b="0" i="0" u="none" strike="noStrike" kern="1200" cap="none" normalizeH="0" baseline="0" dirty="0" smtClean="0">
              <a:ln/>
              <a:solidFill>
                <a:schemeClr val="bg1"/>
              </a:solidFill>
              <a:effectLst/>
              <a:latin typeface="Calibri" pitchFamily="34" charset="0"/>
              <a:ea typeface="新細明體" pitchFamily="18" charset="-120"/>
            </a:rPr>
          </a:br>
          <a:r>
            <a:rPr kumimoji="0" lang="en-US" altLang="zh-TW" sz="1400" b="0" i="0" u="none" strike="noStrike" kern="1200" cap="none" normalizeH="0" baseline="0" dirty="0" smtClean="0">
              <a:ln/>
              <a:solidFill>
                <a:schemeClr val="bg1"/>
              </a:solidFill>
              <a:effectLst/>
              <a:latin typeface="Calibri" pitchFamily="34" charset="0"/>
              <a:ea typeface="新細明體" pitchFamily="18" charset="-120"/>
            </a:rPr>
            <a:t>‧</a:t>
          </a:r>
          <a:r>
            <a:rPr kumimoji="0" lang="zh-TW" altLang="en-US" sz="1400" b="0" i="0" u="none" strike="noStrike" kern="1200" cap="none" normalizeH="0" baseline="0" dirty="0" smtClean="0">
              <a:ln/>
              <a:solidFill>
                <a:schemeClr val="bg1"/>
              </a:solidFill>
              <a:effectLst/>
              <a:latin typeface="Calibri" pitchFamily="34" charset="0"/>
              <a:ea typeface="新細明體" pitchFamily="18" charset="-120"/>
              <a:hlinkClick xmlns:r="http://schemas.openxmlformats.org/officeDocument/2006/relationships" r:id="rId10" tooltip="義富資產管理服務股份有限公司"/>
            </a:rPr>
            <a:t>義富資產管理服務股份有限公司</a:t>
          </a:r>
          <a:r>
            <a:rPr kumimoji="0" lang="zh-TW" altLang="en-US" sz="1400" b="0" i="0" u="none" strike="noStrike" kern="1200" cap="none" normalizeH="0" baseline="0" dirty="0" smtClean="0">
              <a:ln/>
              <a:solidFill>
                <a:schemeClr val="bg1"/>
              </a:solidFill>
              <a:effectLst/>
              <a:latin typeface="Calibri" pitchFamily="34" charset="0"/>
              <a:ea typeface="新細明體" pitchFamily="18" charset="-120"/>
            </a:rPr>
            <a:t/>
          </a:r>
          <a:br>
            <a:rPr kumimoji="0" lang="zh-TW" altLang="en-US" sz="1400" b="0" i="0" u="none" strike="noStrike" kern="1200" cap="none" normalizeH="0" baseline="0" dirty="0" smtClean="0">
              <a:ln/>
              <a:solidFill>
                <a:schemeClr val="bg1"/>
              </a:solidFill>
              <a:effectLst/>
              <a:latin typeface="Calibri" pitchFamily="34" charset="0"/>
              <a:ea typeface="新細明體" pitchFamily="18" charset="-120"/>
            </a:rPr>
          </a:br>
          <a:r>
            <a:rPr kumimoji="0" lang="en-US" altLang="zh-TW" sz="1400" b="0" i="0" u="none" strike="noStrike" kern="1200" cap="none" normalizeH="0" baseline="0" dirty="0" smtClean="0">
              <a:ln/>
              <a:solidFill>
                <a:schemeClr val="bg1"/>
              </a:solidFill>
              <a:effectLst/>
              <a:latin typeface="Calibri" pitchFamily="34" charset="0"/>
              <a:ea typeface="新細明體" pitchFamily="18" charset="-120"/>
            </a:rPr>
            <a:t>‧</a:t>
          </a:r>
          <a:r>
            <a:rPr kumimoji="0" lang="zh-TW" altLang="en-US" sz="1400" b="0" i="0" u="none" strike="noStrike" kern="1200" cap="none" normalizeH="0" baseline="0" dirty="0" smtClean="0">
              <a:ln/>
              <a:solidFill>
                <a:schemeClr val="bg1"/>
              </a:solidFill>
              <a:effectLst/>
              <a:latin typeface="Calibri" pitchFamily="34" charset="0"/>
              <a:ea typeface="新細明體" pitchFamily="18" charset="-120"/>
            </a:rPr>
            <a:t>仲誠資產管理股份有限公司 </a:t>
          </a:r>
        </a:p>
      </dsp:txBody>
      <dsp:txXfrm rot="10800000">
        <a:off x="0" y="3336875"/>
        <a:ext cx="2781308" cy="2002125"/>
      </dsp:txXfrm>
    </dsp:sp>
    <dsp:sp modelId="{B604C826-EA62-4C82-945B-31EDD24AC3A0}">
      <dsp:nvSpPr>
        <dsp:cNvPr id="0" name=""/>
        <dsp:cNvSpPr/>
      </dsp:nvSpPr>
      <dsp:spPr>
        <a:xfrm rot="5400000">
          <a:off x="2837212" y="2613596"/>
          <a:ext cx="2669500" cy="2781308"/>
        </a:xfrm>
        <a:prstGeom prst="round1Rect">
          <a:avLst/>
        </a:prstGeom>
        <a:solidFill>
          <a:schemeClr val="accent4">
            <a:hueOff val="-3519944"/>
            <a:satOff val="-36129"/>
            <a:lumOff val="150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r" defTabSz="622300">
            <a:lnSpc>
              <a:spcPct val="90000"/>
            </a:lnSpc>
            <a:spcBef>
              <a:spcPct val="0"/>
            </a:spcBef>
            <a:spcAft>
              <a:spcPct val="35000"/>
            </a:spcAft>
          </a:pPr>
          <a:r>
            <a:rPr kumimoji="0" lang="en-US" altLang="zh-TW" sz="1400" b="0" i="0" u="none" strike="noStrike" kern="1200" cap="none" normalizeH="0" baseline="0" dirty="0" smtClean="0">
              <a:ln/>
              <a:effectLst/>
              <a:latin typeface="Calibri" pitchFamily="34" charset="0"/>
              <a:ea typeface="新細明體" pitchFamily="18" charset="-120"/>
            </a:rPr>
            <a:t>‧</a:t>
          </a:r>
          <a:r>
            <a:rPr kumimoji="0" lang="zh-TW" altLang="en-US" sz="1400" b="0" i="0" u="none" strike="noStrike" kern="1200" cap="none" normalizeH="0" baseline="0" dirty="0" smtClean="0">
              <a:ln/>
              <a:effectLst/>
              <a:latin typeface="Calibri" pitchFamily="34" charset="0"/>
              <a:ea typeface="新細明體" pitchFamily="18" charset="-120"/>
              <a:hlinkClick xmlns:r="http://schemas.openxmlformats.org/officeDocument/2006/relationships" r:id="rId11" tooltip="中国信义房屋中介咨询"/>
            </a:rPr>
            <a:t>中国信义房屋中介咨询</a:t>
          </a:r>
          <a:r>
            <a:rPr kumimoji="0" lang="zh-TW" altLang="en-US" sz="1400" b="0" i="0" u="none" strike="noStrike" kern="1200" cap="none" normalizeH="0" baseline="0" dirty="0" smtClean="0">
              <a:ln/>
              <a:effectLst/>
              <a:latin typeface="Calibri" pitchFamily="34" charset="0"/>
              <a:ea typeface="新細明體" pitchFamily="18" charset="-120"/>
            </a:rPr>
            <a:t> </a:t>
          </a:r>
          <a:br>
            <a:rPr kumimoji="0" lang="zh-TW" altLang="en-US" sz="1400" b="0" i="0" u="none" strike="noStrike" kern="1200" cap="none" normalizeH="0" baseline="0" dirty="0" smtClean="0">
              <a:ln/>
              <a:effectLst/>
              <a:latin typeface="Calibri" pitchFamily="34" charset="0"/>
              <a:ea typeface="新細明體" pitchFamily="18" charset="-120"/>
            </a:rPr>
          </a:br>
          <a:r>
            <a:rPr kumimoji="0" lang="en-US" altLang="zh-TW" sz="1400" b="0" i="0" u="none" strike="noStrike" kern="1200" cap="none" normalizeH="0" baseline="0" dirty="0" smtClean="0">
              <a:ln/>
              <a:effectLst/>
              <a:latin typeface="Calibri" pitchFamily="34" charset="0"/>
              <a:ea typeface="新細明體" pitchFamily="18" charset="-120"/>
            </a:rPr>
            <a:t>‧</a:t>
          </a:r>
          <a:r>
            <a:rPr kumimoji="0" lang="en-US" altLang="zh-TW" sz="1400" b="0" i="0" u="none" strike="noStrike" kern="1200" cap="none" normalizeH="0" baseline="0" dirty="0" smtClean="0">
              <a:ln/>
              <a:effectLst/>
              <a:latin typeface="Calibri" pitchFamily="34" charset="0"/>
              <a:ea typeface="新細明體" pitchFamily="18" charset="-120"/>
              <a:hlinkClick xmlns:r="http://schemas.openxmlformats.org/officeDocument/2006/relationships" r:id="rId12" tooltip="Coldwell Banker信义房产"/>
            </a:rPr>
            <a:t>Coldwell Banker</a:t>
          </a:r>
          <a:r>
            <a:rPr kumimoji="0" lang="zh-TW" altLang="en-US" sz="1400" b="0" i="0" u="none" strike="noStrike" kern="1200" cap="none" normalizeH="0" baseline="0" dirty="0" smtClean="0">
              <a:ln/>
              <a:effectLst/>
              <a:latin typeface="Calibri" pitchFamily="34" charset="0"/>
              <a:ea typeface="新細明體" pitchFamily="18" charset="-120"/>
              <a:hlinkClick xmlns:r="http://schemas.openxmlformats.org/officeDocument/2006/relationships" r:id="rId12" tooltip="Coldwell Banker信义房产"/>
            </a:rPr>
            <a:t>信义房产</a:t>
          </a:r>
          <a:endParaRPr lang="zh-TW" altLang="en-US" sz="1400" kern="1200" dirty="0"/>
        </a:p>
      </dsp:txBody>
      <dsp:txXfrm rot="-5400000">
        <a:off x="2781309" y="3336875"/>
        <a:ext cx="2781308" cy="2002125"/>
      </dsp:txXfrm>
    </dsp:sp>
    <dsp:sp modelId="{ADDF5986-718C-449C-80CD-FF94B915054D}">
      <dsp:nvSpPr>
        <dsp:cNvPr id="0" name=""/>
        <dsp:cNvSpPr/>
      </dsp:nvSpPr>
      <dsp:spPr>
        <a:xfrm>
          <a:off x="1509852" y="1735161"/>
          <a:ext cx="2542911" cy="1868677"/>
        </a:xfrm>
        <a:prstGeom prst="roundRect">
          <a:avLst/>
        </a:prstGeom>
        <a:solidFill>
          <a:schemeClr val="accent5">
            <a:lumMod val="40000"/>
            <a:lumOff val="60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b="1" kern="1200" dirty="0" smtClean="0">
              <a:latin typeface="微軟正黑體" pitchFamily="34" charset="-120"/>
              <a:ea typeface="微軟正黑體" pitchFamily="34" charset="-120"/>
            </a:rPr>
            <a:t>信 義 房 屋</a:t>
          </a:r>
          <a:endParaRPr lang="en-US" altLang="zh-TW" sz="2400" b="1" kern="1200" dirty="0" smtClean="0">
            <a:latin typeface="微軟正黑體" pitchFamily="34" charset="-120"/>
            <a:ea typeface="微軟正黑體" pitchFamily="34" charset="-120"/>
          </a:endParaRPr>
        </a:p>
        <a:p>
          <a:pPr lvl="0" algn="ctr" defTabSz="1066800">
            <a:lnSpc>
              <a:spcPct val="90000"/>
            </a:lnSpc>
            <a:spcBef>
              <a:spcPct val="0"/>
            </a:spcBef>
            <a:spcAft>
              <a:spcPct val="35000"/>
            </a:spcAft>
          </a:pPr>
          <a:r>
            <a:rPr lang="zh-TW" altLang="en-US" sz="2400" b="1" kern="1200" dirty="0" smtClean="0">
              <a:latin typeface="微軟正黑體" pitchFamily="34" charset="-120"/>
              <a:ea typeface="微軟正黑體" pitchFamily="34" charset="-120"/>
            </a:rPr>
            <a:t>事 業 群</a:t>
          </a:r>
          <a:endParaRPr lang="en-US" altLang="zh-TW" sz="2400" b="1" kern="1200" dirty="0" smtClean="0">
            <a:latin typeface="微軟正黑體" pitchFamily="34" charset="-120"/>
            <a:ea typeface="微軟正黑體" pitchFamily="34" charset="-120"/>
          </a:endParaRPr>
        </a:p>
      </dsp:txBody>
      <dsp:txXfrm>
        <a:off x="1601073" y="1826382"/>
        <a:ext cx="2360469" cy="16862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887D05-49D0-48B8-BD8D-1A9387A7D5FE}">
      <dsp:nvSpPr>
        <dsp:cNvPr id="0" name=""/>
        <dsp:cNvSpPr/>
      </dsp:nvSpPr>
      <dsp:spPr>
        <a:xfrm>
          <a:off x="883536" y="2075"/>
          <a:ext cx="1846436" cy="923218"/>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zh-TW" altLang="en-US" sz="2600" kern="1200" dirty="0" smtClean="0"/>
            <a:t>知識地圖</a:t>
          </a:r>
          <a:r>
            <a:rPr lang="en-US" altLang="zh-TW" sz="2600" kern="1200" dirty="0" smtClean="0"/>
            <a:t/>
          </a:r>
          <a:br>
            <a:rPr lang="en-US" altLang="zh-TW" sz="2600" kern="1200" dirty="0" smtClean="0"/>
          </a:br>
          <a:r>
            <a:rPr lang="zh-TW" altLang="en-US" sz="2600" kern="1200" dirty="0" smtClean="0"/>
            <a:t>方面</a:t>
          </a:r>
          <a:endParaRPr lang="zh-TW" altLang="en-US" sz="2600" kern="1200" dirty="0"/>
        </a:p>
      </dsp:txBody>
      <dsp:txXfrm>
        <a:off x="910576" y="29115"/>
        <a:ext cx="1792356" cy="869138"/>
      </dsp:txXfrm>
    </dsp:sp>
    <dsp:sp modelId="{8D3B67E7-6671-4EFB-8AED-C5BBE950BA42}">
      <dsp:nvSpPr>
        <dsp:cNvPr id="0" name=""/>
        <dsp:cNvSpPr/>
      </dsp:nvSpPr>
      <dsp:spPr>
        <a:xfrm>
          <a:off x="1068180" y="925293"/>
          <a:ext cx="184643" cy="692413"/>
        </a:xfrm>
        <a:custGeom>
          <a:avLst/>
          <a:gdLst/>
          <a:ahLst/>
          <a:cxnLst/>
          <a:rect l="0" t="0" r="0" b="0"/>
          <a:pathLst>
            <a:path>
              <a:moveTo>
                <a:pt x="0" y="0"/>
              </a:moveTo>
              <a:lnTo>
                <a:pt x="0" y="692413"/>
              </a:lnTo>
              <a:lnTo>
                <a:pt x="184643" y="692413"/>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BD8345-BAFF-4DA1-A31D-B142FF12C962}">
      <dsp:nvSpPr>
        <dsp:cNvPr id="0" name=""/>
        <dsp:cNvSpPr/>
      </dsp:nvSpPr>
      <dsp:spPr>
        <a:xfrm>
          <a:off x="1252823" y="1156098"/>
          <a:ext cx="1477148" cy="923218"/>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altLang="en-US" sz="1800" kern="1200" dirty="0" smtClean="0"/>
            <a:t>E</a:t>
          </a:r>
          <a:r>
            <a:rPr lang="zh-TW" altLang="en-US" sz="1800" kern="1200" dirty="0" smtClean="0"/>
            <a:t>化專案小組</a:t>
          </a:r>
          <a:endParaRPr lang="zh-TW" altLang="en-US" sz="1800" kern="1200" dirty="0"/>
        </a:p>
      </dsp:txBody>
      <dsp:txXfrm>
        <a:off x="1279863" y="1183138"/>
        <a:ext cx="1423068" cy="869138"/>
      </dsp:txXfrm>
    </dsp:sp>
    <dsp:sp modelId="{A0D829AF-B60B-4A6E-9E3D-E5261EF508C4}">
      <dsp:nvSpPr>
        <dsp:cNvPr id="0" name=""/>
        <dsp:cNvSpPr/>
      </dsp:nvSpPr>
      <dsp:spPr>
        <a:xfrm>
          <a:off x="1068180" y="925293"/>
          <a:ext cx="184643" cy="1846436"/>
        </a:xfrm>
        <a:custGeom>
          <a:avLst/>
          <a:gdLst/>
          <a:ahLst/>
          <a:cxnLst/>
          <a:rect l="0" t="0" r="0" b="0"/>
          <a:pathLst>
            <a:path>
              <a:moveTo>
                <a:pt x="0" y="0"/>
              </a:moveTo>
              <a:lnTo>
                <a:pt x="0" y="1846436"/>
              </a:lnTo>
              <a:lnTo>
                <a:pt x="184643" y="1846436"/>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AA5710-59F0-4D5E-96AA-A647F46DDF4E}">
      <dsp:nvSpPr>
        <dsp:cNvPr id="0" name=""/>
        <dsp:cNvSpPr/>
      </dsp:nvSpPr>
      <dsp:spPr>
        <a:xfrm>
          <a:off x="1252823" y="2310120"/>
          <a:ext cx="1477148" cy="923218"/>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zh-TW" altLang="en-US" sz="1800" kern="1200" dirty="0" smtClean="0"/>
            <a:t>房屋資訊多媒體導覽系統</a:t>
          </a:r>
          <a:endParaRPr lang="zh-TW" altLang="en-US" sz="1800" kern="1200" dirty="0"/>
        </a:p>
      </dsp:txBody>
      <dsp:txXfrm>
        <a:off x="1279863" y="2337160"/>
        <a:ext cx="1423068" cy="869138"/>
      </dsp:txXfrm>
    </dsp:sp>
    <dsp:sp modelId="{7B5C4791-6216-4F2F-BE2E-7FD969F22134}">
      <dsp:nvSpPr>
        <dsp:cNvPr id="0" name=""/>
        <dsp:cNvSpPr/>
      </dsp:nvSpPr>
      <dsp:spPr>
        <a:xfrm>
          <a:off x="1068180" y="925293"/>
          <a:ext cx="184643" cy="3000458"/>
        </a:xfrm>
        <a:custGeom>
          <a:avLst/>
          <a:gdLst/>
          <a:ahLst/>
          <a:cxnLst/>
          <a:rect l="0" t="0" r="0" b="0"/>
          <a:pathLst>
            <a:path>
              <a:moveTo>
                <a:pt x="0" y="0"/>
              </a:moveTo>
              <a:lnTo>
                <a:pt x="0" y="3000458"/>
              </a:lnTo>
              <a:lnTo>
                <a:pt x="184643" y="3000458"/>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953696-54BB-4AD2-8A6C-70E155D7C964}">
      <dsp:nvSpPr>
        <dsp:cNvPr id="0" name=""/>
        <dsp:cNvSpPr/>
      </dsp:nvSpPr>
      <dsp:spPr>
        <a:xfrm>
          <a:off x="1252823" y="3464143"/>
          <a:ext cx="1477148" cy="923218"/>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zh-TW" altLang="en-US" sz="1800" kern="1200" dirty="0" smtClean="0"/>
            <a:t>不動產說明書系統</a:t>
          </a:r>
          <a:endParaRPr lang="zh-TW" altLang="en-US" sz="1800" kern="1200" dirty="0"/>
        </a:p>
      </dsp:txBody>
      <dsp:txXfrm>
        <a:off x="1279863" y="3491183"/>
        <a:ext cx="1423068" cy="869138"/>
      </dsp:txXfrm>
    </dsp:sp>
    <dsp:sp modelId="{DCFD50CF-3938-4506-A59A-337566775BB3}">
      <dsp:nvSpPr>
        <dsp:cNvPr id="0" name=""/>
        <dsp:cNvSpPr/>
      </dsp:nvSpPr>
      <dsp:spPr>
        <a:xfrm>
          <a:off x="3191581" y="2075"/>
          <a:ext cx="1846436" cy="923218"/>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zh-TW" altLang="en-US" sz="2600" kern="1200" dirty="0" smtClean="0"/>
            <a:t>知識庫方面</a:t>
          </a:r>
          <a:endParaRPr lang="zh-TW" altLang="en-US" sz="2600" kern="1200" dirty="0"/>
        </a:p>
      </dsp:txBody>
      <dsp:txXfrm>
        <a:off x="3218621" y="29115"/>
        <a:ext cx="1792356" cy="869138"/>
      </dsp:txXfrm>
    </dsp:sp>
    <dsp:sp modelId="{58D92479-5D79-4495-813C-217E4DA483E2}">
      <dsp:nvSpPr>
        <dsp:cNvPr id="0" name=""/>
        <dsp:cNvSpPr/>
      </dsp:nvSpPr>
      <dsp:spPr>
        <a:xfrm>
          <a:off x="3376225" y="925293"/>
          <a:ext cx="184643" cy="692413"/>
        </a:xfrm>
        <a:custGeom>
          <a:avLst/>
          <a:gdLst/>
          <a:ahLst/>
          <a:cxnLst/>
          <a:rect l="0" t="0" r="0" b="0"/>
          <a:pathLst>
            <a:path>
              <a:moveTo>
                <a:pt x="0" y="0"/>
              </a:moveTo>
              <a:lnTo>
                <a:pt x="0" y="692413"/>
              </a:lnTo>
              <a:lnTo>
                <a:pt x="184643" y="692413"/>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719981-AB71-4E01-91E3-376457CE87CF}">
      <dsp:nvSpPr>
        <dsp:cNvPr id="0" name=""/>
        <dsp:cNvSpPr/>
      </dsp:nvSpPr>
      <dsp:spPr>
        <a:xfrm>
          <a:off x="3560869" y="1156098"/>
          <a:ext cx="1477148" cy="923218"/>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zh-TW" altLang="en-US" sz="1800" kern="1200" dirty="0" smtClean="0"/>
            <a:t>日報表系統</a:t>
          </a:r>
          <a:endParaRPr lang="zh-TW" altLang="en-US" sz="1800" kern="1200" dirty="0"/>
        </a:p>
      </dsp:txBody>
      <dsp:txXfrm>
        <a:off x="3587909" y="1183138"/>
        <a:ext cx="1423068" cy="869138"/>
      </dsp:txXfrm>
    </dsp:sp>
    <dsp:sp modelId="{7155DA2C-9403-485E-9CAB-B18F72B655C1}">
      <dsp:nvSpPr>
        <dsp:cNvPr id="0" name=""/>
        <dsp:cNvSpPr/>
      </dsp:nvSpPr>
      <dsp:spPr>
        <a:xfrm>
          <a:off x="3376225" y="925293"/>
          <a:ext cx="184643" cy="1846436"/>
        </a:xfrm>
        <a:custGeom>
          <a:avLst/>
          <a:gdLst/>
          <a:ahLst/>
          <a:cxnLst/>
          <a:rect l="0" t="0" r="0" b="0"/>
          <a:pathLst>
            <a:path>
              <a:moveTo>
                <a:pt x="0" y="0"/>
              </a:moveTo>
              <a:lnTo>
                <a:pt x="0" y="1846436"/>
              </a:lnTo>
              <a:lnTo>
                <a:pt x="184643" y="1846436"/>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28AA79-7779-4825-A056-BB13ABDE00FA}">
      <dsp:nvSpPr>
        <dsp:cNvPr id="0" name=""/>
        <dsp:cNvSpPr/>
      </dsp:nvSpPr>
      <dsp:spPr>
        <a:xfrm>
          <a:off x="3560869" y="2310120"/>
          <a:ext cx="1477148" cy="923218"/>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zh-TW" altLang="en-US" sz="1800" kern="1200" dirty="0" smtClean="0"/>
            <a:t>售屋智慧系統</a:t>
          </a:r>
          <a:endParaRPr lang="zh-TW" altLang="en-US" sz="1800" kern="1200" dirty="0"/>
        </a:p>
      </dsp:txBody>
      <dsp:txXfrm>
        <a:off x="3587909" y="2337160"/>
        <a:ext cx="1423068" cy="869138"/>
      </dsp:txXfrm>
    </dsp:sp>
    <dsp:sp modelId="{44DE6F6C-2C22-4DB6-A7DE-2319B2820AC4}">
      <dsp:nvSpPr>
        <dsp:cNvPr id="0" name=""/>
        <dsp:cNvSpPr/>
      </dsp:nvSpPr>
      <dsp:spPr>
        <a:xfrm>
          <a:off x="3376225" y="925293"/>
          <a:ext cx="184643" cy="3000458"/>
        </a:xfrm>
        <a:custGeom>
          <a:avLst/>
          <a:gdLst/>
          <a:ahLst/>
          <a:cxnLst/>
          <a:rect l="0" t="0" r="0" b="0"/>
          <a:pathLst>
            <a:path>
              <a:moveTo>
                <a:pt x="0" y="0"/>
              </a:moveTo>
              <a:lnTo>
                <a:pt x="0" y="3000458"/>
              </a:lnTo>
              <a:lnTo>
                <a:pt x="184643" y="3000458"/>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9414AD-5E09-4D0D-A50D-86A7C7E4429A}">
      <dsp:nvSpPr>
        <dsp:cNvPr id="0" name=""/>
        <dsp:cNvSpPr/>
      </dsp:nvSpPr>
      <dsp:spPr>
        <a:xfrm>
          <a:off x="3560869" y="3464143"/>
          <a:ext cx="1477148" cy="923218"/>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zh-TW" altLang="en-US" sz="1800" kern="1200" dirty="0" smtClean="0"/>
            <a:t>理想家代尋系統</a:t>
          </a:r>
          <a:endParaRPr lang="zh-TW" altLang="en-US" sz="1800" kern="1200" dirty="0"/>
        </a:p>
      </dsp:txBody>
      <dsp:txXfrm>
        <a:off x="3587909" y="3491183"/>
        <a:ext cx="1423068" cy="869138"/>
      </dsp:txXfrm>
    </dsp:sp>
    <dsp:sp modelId="{7E48263A-4863-4F5E-B369-60D3B33E1382}">
      <dsp:nvSpPr>
        <dsp:cNvPr id="0" name=""/>
        <dsp:cNvSpPr/>
      </dsp:nvSpPr>
      <dsp:spPr>
        <a:xfrm>
          <a:off x="5499627" y="2075"/>
          <a:ext cx="1846436" cy="923218"/>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zh-TW" altLang="en-US" sz="2600" kern="1200" dirty="0" smtClean="0"/>
            <a:t>知識社群</a:t>
          </a:r>
          <a:endParaRPr lang="zh-TW" altLang="en-US" sz="2600" kern="1200" dirty="0"/>
        </a:p>
      </dsp:txBody>
      <dsp:txXfrm>
        <a:off x="5526667" y="29115"/>
        <a:ext cx="1792356" cy="869138"/>
      </dsp:txXfrm>
    </dsp:sp>
    <dsp:sp modelId="{06ED25FB-59A6-4031-B8D0-A66B4B661FAD}">
      <dsp:nvSpPr>
        <dsp:cNvPr id="0" name=""/>
        <dsp:cNvSpPr/>
      </dsp:nvSpPr>
      <dsp:spPr>
        <a:xfrm>
          <a:off x="5684270" y="925293"/>
          <a:ext cx="184643" cy="692413"/>
        </a:xfrm>
        <a:custGeom>
          <a:avLst/>
          <a:gdLst/>
          <a:ahLst/>
          <a:cxnLst/>
          <a:rect l="0" t="0" r="0" b="0"/>
          <a:pathLst>
            <a:path>
              <a:moveTo>
                <a:pt x="0" y="0"/>
              </a:moveTo>
              <a:lnTo>
                <a:pt x="0" y="692413"/>
              </a:lnTo>
              <a:lnTo>
                <a:pt x="184643" y="692413"/>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1C0329-DD16-4CFA-B7B6-E7B98B17CAA6}">
      <dsp:nvSpPr>
        <dsp:cNvPr id="0" name=""/>
        <dsp:cNvSpPr/>
      </dsp:nvSpPr>
      <dsp:spPr>
        <a:xfrm>
          <a:off x="5868914" y="1156098"/>
          <a:ext cx="1477148" cy="923218"/>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zh-TW" altLang="en-US" sz="1800" kern="1200" dirty="0" smtClean="0"/>
            <a:t>教育訓練</a:t>
          </a:r>
          <a:endParaRPr lang="zh-TW" altLang="en-US" sz="1800" kern="1200" dirty="0"/>
        </a:p>
      </dsp:txBody>
      <dsp:txXfrm>
        <a:off x="5895954" y="1183138"/>
        <a:ext cx="1423068" cy="869138"/>
      </dsp:txXfrm>
    </dsp:sp>
    <dsp:sp modelId="{5682E853-3690-4659-82D1-18508B878985}">
      <dsp:nvSpPr>
        <dsp:cNvPr id="0" name=""/>
        <dsp:cNvSpPr/>
      </dsp:nvSpPr>
      <dsp:spPr>
        <a:xfrm>
          <a:off x="5684270" y="925293"/>
          <a:ext cx="184643" cy="1846436"/>
        </a:xfrm>
        <a:custGeom>
          <a:avLst/>
          <a:gdLst/>
          <a:ahLst/>
          <a:cxnLst/>
          <a:rect l="0" t="0" r="0" b="0"/>
          <a:pathLst>
            <a:path>
              <a:moveTo>
                <a:pt x="0" y="0"/>
              </a:moveTo>
              <a:lnTo>
                <a:pt x="0" y="1846436"/>
              </a:lnTo>
              <a:lnTo>
                <a:pt x="184643" y="1846436"/>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521F1B-8590-40D9-BF37-4A7BF99EB5C3}">
      <dsp:nvSpPr>
        <dsp:cNvPr id="0" name=""/>
        <dsp:cNvSpPr/>
      </dsp:nvSpPr>
      <dsp:spPr>
        <a:xfrm>
          <a:off x="5868914" y="2310120"/>
          <a:ext cx="1477148" cy="923218"/>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zh-TW" altLang="en-US" sz="1800" kern="1200" dirty="0" smtClean="0"/>
            <a:t>學長姊制度</a:t>
          </a:r>
          <a:endParaRPr lang="zh-TW" altLang="en-US" sz="1800" kern="1200" dirty="0"/>
        </a:p>
      </dsp:txBody>
      <dsp:txXfrm>
        <a:off x="5895954" y="2337160"/>
        <a:ext cx="1423068" cy="869138"/>
      </dsp:txXfrm>
    </dsp:sp>
    <dsp:sp modelId="{4578CE25-E1E5-44AA-974F-D097AD8B9F8E}">
      <dsp:nvSpPr>
        <dsp:cNvPr id="0" name=""/>
        <dsp:cNvSpPr/>
      </dsp:nvSpPr>
      <dsp:spPr>
        <a:xfrm>
          <a:off x="5684270" y="925293"/>
          <a:ext cx="184643" cy="3000458"/>
        </a:xfrm>
        <a:custGeom>
          <a:avLst/>
          <a:gdLst/>
          <a:ahLst/>
          <a:cxnLst/>
          <a:rect l="0" t="0" r="0" b="0"/>
          <a:pathLst>
            <a:path>
              <a:moveTo>
                <a:pt x="0" y="0"/>
              </a:moveTo>
              <a:lnTo>
                <a:pt x="0" y="3000458"/>
              </a:lnTo>
              <a:lnTo>
                <a:pt x="184643" y="3000458"/>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58B715-700A-40DC-9C25-C2F69342F88D}">
      <dsp:nvSpPr>
        <dsp:cNvPr id="0" name=""/>
        <dsp:cNvSpPr/>
      </dsp:nvSpPr>
      <dsp:spPr>
        <a:xfrm>
          <a:off x="5868914" y="3464143"/>
          <a:ext cx="1477148" cy="923218"/>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zh-TW" altLang="en-US" sz="1800" kern="1200" dirty="0" smtClean="0"/>
            <a:t>團隊獎金制度</a:t>
          </a:r>
          <a:endParaRPr lang="zh-TW" altLang="en-US" sz="1800" kern="1200" dirty="0"/>
        </a:p>
      </dsp:txBody>
      <dsp:txXfrm>
        <a:off x="5895954" y="3491183"/>
        <a:ext cx="1423068" cy="8691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4D660A-40F0-4229-A7C5-18A5B201FF20}">
      <dsp:nvSpPr>
        <dsp:cNvPr id="0" name=""/>
        <dsp:cNvSpPr/>
      </dsp:nvSpPr>
      <dsp:spPr>
        <a:xfrm>
          <a:off x="2667945" y="610"/>
          <a:ext cx="1443205" cy="93808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zh-TW" altLang="en-US" sz="2200" kern="1200" dirty="0" smtClean="0"/>
            <a:t>新秀學院</a:t>
          </a:r>
          <a:endParaRPr lang="zh-TW" altLang="en-US" sz="2200" kern="1200" dirty="0"/>
        </a:p>
      </dsp:txBody>
      <dsp:txXfrm>
        <a:off x="2713738" y="46403"/>
        <a:ext cx="1351619" cy="846497"/>
      </dsp:txXfrm>
    </dsp:sp>
    <dsp:sp modelId="{9E1E60F4-ABF3-438D-B8A5-1A8F9AEC630D}">
      <dsp:nvSpPr>
        <dsp:cNvPr id="0" name=""/>
        <dsp:cNvSpPr/>
      </dsp:nvSpPr>
      <dsp:spPr>
        <a:xfrm>
          <a:off x="1516553" y="469652"/>
          <a:ext cx="3745989" cy="3745989"/>
        </a:xfrm>
        <a:custGeom>
          <a:avLst/>
          <a:gdLst/>
          <a:ahLst/>
          <a:cxnLst/>
          <a:rect l="0" t="0" r="0" b="0"/>
          <a:pathLst>
            <a:path>
              <a:moveTo>
                <a:pt x="2604497" y="148751"/>
              </a:moveTo>
              <a:arcTo wR="1872994" hR="1872994" stAng="17579332" swAng="1959929"/>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FDF2F03-DAB6-4C38-9462-9E6039DE92F4}">
      <dsp:nvSpPr>
        <dsp:cNvPr id="0" name=""/>
        <dsp:cNvSpPr/>
      </dsp:nvSpPr>
      <dsp:spPr>
        <a:xfrm>
          <a:off x="4449269" y="1294817"/>
          <a:ext cx="1443205" cy="93808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zh-TW" altLang="en-US" sz="2200" kern="1200" dirty="0" smtClean="0"/>
            <a:t>不動產學院</a:t>
          </a:r>
          <a:endParaRPr lang="zh-TW" altLang="en-US" sz="2200" kern="1200" dirty="0"/>
        </a:p>
      </dsp:txBody>
      <dsp:txXfrm>
        <a:off x="4495062" y="1340610"/>
        <a:ext cx="1351619" cy="846497"/>
      </dsp:txXfrm>
    </dsp:sp>
    <dsp:sp modelId="{651EF49A-2D02-4090-8E2D-9D17F54ADEF1}">
      <dsp:nvSpPr>
        <dsp:cNvPr id="0" name=""/>
        <dsp:cNvSpPr/>
      </dsp:nvSpPr>
      <dsp:spPr>
        <a:xfrm>
          <a:off x="1516553" y="469652"/>
          <a:ext cx="3745989" cy="3745989"/>
        </a:xfrm>
        <a:custGeom>
          <a:avLst/>
          <a:gdLst/>
          <a:ahLst/>
          <a:cxnLst/>
          <a:rect l="0" t="0" r="0" b="0"/>
          <a:pathLst>
            <a:path>
              <a:moveTo>
                <a:pt x="3743435" y="1775215"/>
              </a:moveTo>
              <a:arcTo wR="1872994" hR="1872994" stAng="21420452" swAng="219506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7C75328-F403-4176-9648-B86DF01A7DCF}">
      <dsp:nvSpPr>
        <dsp:cNvPr id="0" name=""/>
        <dsp:cNvSpPr/>
      </dsp:nvSpPr>
      <dsp:spPr>
        <a:xfrm>
          <a:off x="3768863" y="3388889"/>
          <a:ext cx="1443205" cy="93808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zh-TW" altLang="en-US" sz="2200" kern="1200" dirty="0" smtClean="0"/>
            <a:t>服務品質學院</a:t>
          </a:r>
          <a:endParaRPr lang="zh-TW" altLang="en-US" sz="2200" kern="1200" dirty="0"/>
        </a:p>
      </dsp:txBody>
      <dsp:txXfrm>
        <a:off x="3814656" y="3434682"/>
        <a:ext cx="1351619" cy="846497"/>
      </dsp:txXfrm>
    </dsp:sp>
    <dsp:sp modelId="{E98288FB-6660-490C-AEE8-FA2D28E8FF98}">
      <dsp:nvSpPr>
        <dsp:cNvPr id="0" name=""/>
        <dsp:cNvSpPr/>
      </dsp:nvSpPr>
      <dsp:spPr>
        <a:xfrm>
          <a:off x="1516553" y="469652"/>
          <a:ext cx="3745989" cy="3745989"/>
        </a:xfrm>
        <a:custGeom>
          <a:avLst/>
          <a:gdLst/>
          <a:ahLst/>
          <a:cxnLst/>
          <a:rect l="0" t="0" r="0" b="0"/>
          <a:pathLst>
            <a:path>
              <a:moveTo>
                <a:pt x="2244878" y="3708699"/>
              </a:moveTo>
              <a:arcTo wR="1872994" hR="1872994" stAng="4712868" swAng="137426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C724422-F940-4DEB-A91B-D9DABFCE512C}">
      <dsp:nvSpPr>
        <dsp:cNvPr id="0" name=""/>
        <dsp:cNvSpPr/>
      </dsp:nvSpPr>
      <dsp:spPr>
        <a:xfrm>
          <a:off x="1567026" y="3388889"/>
          <a:ext cx="1443205" cy="93808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zh-TW" altLang="en-US" sz="2200" kern="1200" dirty="0" smtClean="0"/>
            <a:t>管理學院</a:t>
          </a:r>
          <a:endParaRPr lang="zh-TW" altLang="en-US" sz="2200" kern="1200" dirty="0"/>
        </a:p>
      </dsp:txBody>
      <dsp:txXfrm>
        <a:off x="1612819" y="3434682"/>
        <a:ext cx="1351619" cy="846497"/>
      </dsp:txXfrm>
    </dsp:sp>
    <dsp:sp modelId="{92B3D047-858D-485E-B935-CD006B2C8A66}">
      <dsp:nvSpPr>
        <dsp:cNvPr id="0" name=""/>
        <dsp:cNvSpPr/>
      </dsp:nvSpPr>
      <dsp:spPr>
        <a:xfrm>
          <a:off x="1516553" y="469652"/>
          <a:ext cx="3745989" cy="3745989"/>
        </a:xfrm>
        <a:custGeom>
          <a:avLst/>
          <a:gdLst/>
          <a:ahLst/>
          <a:cxnLst/>
          <a:rect l="0" t="0" r="0" b="0"/>
          <a:pathLst>
            <a:path>
              <a:moveTo>
                <a:pt x="312792" y="2909275"/>
              </a:moveTo>
              <a:arcTo wR="1872994" hR="1872994" stAng="8784482" swAng="219506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A875013-263B-47C7-A94F-64BDFADCEF41}">
      <dsp:nvSpPr>
        <dsp:cNvPr id="0" name=""/>
        <dsp:cNvSpPr/>
      </dsp:nvSpPr>
      <dsp:spPr>
        <a:xfrm>
          <a:off x="886620" y="1294817"/>
          <a:ext cx="1443205" cy="93808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zh-TW" altLang="en-US" sz="2200" kern="1200" dirty="0" smtClean="0"/>
            <a:t>社會學院</a:t>
          </a:r>
          <a:endParaRPr lang="zh-TW" altLang="en-US" sz="2200" kern="1200" dirty="0"/>
        </a:p>
      </dsp:txBody>
      <dsp:txXfrm>
        <a:off x="932413" y="1340610"/>
        <a:ext cx="1351619" cy="846497"/>
      </dsp:txXfrm>
    </dsp:sp>
    <dsp:sp modelId="{FB8D40F0-B5FA-4838-86DE-A5519CA70969}">
      <dsp:nvSpPr>
        <dsp:cNvPr id="0" name=""/>
        <dsp:cNvSpPr/>
      </dsp:nvSpPr>
      <dsp:spPr>
        <a:xfrm>
          <a:off x="1516553" y="469652"/>
          <a:ext cx="3745989" cy="3745989"/>
        </a:xfrm>
        <a:custGeom>
          <a:avLst/>
          <a:gdLst/>
          <a:ahLst/>
          <a:cxnLst/>
          <a:rect l="0" t="0" r="0" b="0"/>
          <a:pathLst>
            <a:path>
              <a:moveTo>
                <a:pt x="326558" y="816280"/>
              </a:moveTo>
              <a:arcTo wR="1872994" hR="1872994" stAng="12860740" swAng="1959929"/>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A1C721-1C45-47DB-A213-06ED01B74380}">
      <dsp:nvSpPr>
        <dsp:cNvPr id="0" name=""/>
        <dsp:cNvSpPr/>
      </dsp:nvSpPr>
      <dsp:spPr>
        <a:xfrm>
          <a:off x="1587623" y="0"/>
          <a:ext cx="1587624" cy="1463145"/>
        </a:xfrm>
        <a:prstGeom prst="trapezoid">
          <a:avLst>
            <a:gd name="adj" fmla="val 54254"/>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zh-TW" altLang="en-US" sz="2800" kern="1200" dirty="0">
            <a:latin typeface="+mj-ea"/>
            <a:ea typeface="+mj-ea"/>
          </a:endParaRPr>
        </a:p>
      </dsp:txBody>
      <dsp:txXfrm>
        <a:off x="1587623" y="0"/>
        <a:ext cx="1587624" cy="1463145"/>
      </dsp:txXfrm>
    </dsp:sp>
    <dsp:sp modelId="{7D57DF65-DBC3-46E7-8315-1C1FA63D141B}">
      <dsp:nvSpPr>
        <dsp:cNvPr id="0" name=""/>
        <dsp:cNvSpPr/>
      </dsp:nvSpPr>
      <dsp:spPr>
        <a:xfrm>
          <a:off x="793811" y="1463145"/>
          <a:ext cx="3175248" cy="1463145"/>
        </a:xfrm>
        <a:prstGeom prst="trapezoid">
          <a:avLst>
            <a:gd name="adj" fmla="val 54254"/>
          </a:avLst>
        </a:prstGeom>
        <a:solidFill>
          <a:schemeClr val="accent1">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2133600">
            <a:lnSpc>
              <a:spcPct val="90000"/>
            </a:lnSpc>
            <a:spcBef>
              <a:spcPct val="0"/>
            </a:spcBef>
            <a:spcAft>
              <a:spcPct val="35000"/>
            </a:spcAft>
          </a:pPr>
          <a:r>
            <a:rPr lang="zh-TW" altLang="en-US" sz="4800" kern="1200" dirty="0" smtClean="0">
              <a:latin typeface="+mj-ea"/>
              <a:ea typeface="+mj-ea"/>
            </a:rPr>
            <a:t>店主管</a:t>
          </a:r>
          <a:endParaRPr lang="zh-TW" altLang="en-US" sz="4800" kern="1200" dirty="0">
            <a:latin typeface="+mj-ea"/>
            <a:ea typeface="+mj-ea"/>
          </a:endParaRPr>
        </a:p>
      </dsp:txBody>
      <dsp:txXfrm>
        <a:off x="1349480" y="1463145"/>
        <a:ext cx="2063911" cy="1463145"/>
      </dsp:txXfrm>
    </dsp:sp>
    <dsp:sp modelId="{9D5D911E-149C-43E2-AA66-AFC82AD7DA9E}">
      <dsp:nvSpPr>
        <dsp:cNvPr id="0" name=""/>
        <dsp:cNvSpPr/>
      </dsp:nvSpPr>
      <dsp:spPr>
        <a:xfrm>
          <a:off x="0" y="2926291"/>
          <a:ext cx="4762872" cy="1463145"/>
        </a:xfrm>
        <a:prstGeom prst="trapezoid">
          <a:avLst>
            <a:gd name="adj" fmla="val 54254"/>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73660" rIns="73660" bIns="73660" numCol="1" spcCol="1270" anchor="ctr" anchorCtr="0">
          <a:noAutofit/>
        </a:bodyPr>
        <a:lstStyle/>
        <a:p>
          <a:pPr lvl="0" algn="ctr" defTabSz="2578100">
            <a:lnSpc>
              <a:spcPct val="90000"/>
            </a:lnSpc>
            <a:spcBef>
              <a:spcPct val="0"/>
            </a:spcBef>
            <a:spcAft>
              <a:spcPct val="35000"/>
            </a:spcAft>
          </a:pPr>
          <a:r>
            <a:rPr lang="zh-TW" altLang="en-US" sz="5800" kern="1200" dirty="0" smtClean="0">
              <a:latin typeface="+mj-ea"/>
              <a:ea typeface="+mj-ea"/>
            </a:rPr>
            <a:t>新秀培育</a:t>
          </a:r>
          <a:endParaRPr lang="zh-TW" altLang="en-US" sz="5800" kern="1200" dirty="0">
            <a:latin typeface="+mj-ea"/>
            <a:ea typeface="+mj-ea"/>
          </a:endParaRPr>
        </a:p>
      </dsp:txBody>
      <dsp:txXfrm>
        <a:off x="833502" y="2926291"/>
        <a:ext cx="3095866" cy="1463145"/>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kumimoji="0" sz="1200">
                <a:latin typeface="+mn-lt"/>
                <a:ea typeface="+mn-ea"/>
              </a:defRPr>
            </a:lvl1pPr>
          </a:lstStyle>
          <a:p>
            <a:pPr>
              <a:defRPr/>
            </a:pPr>
            <a:fld id="{D1FD08D3-A4BC-4280-BFDF-A1580340C966}" type="datetimeFigureOut">
              <a:rPr lang="zh-TW" altLang="en-US"/>
              <a:pPr>
                <a:defRPr/>
              </a:pPr>
              <a:t>2011/6/16</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zh-TW" altLang="en-US" noProof="0"/>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kumimoji="0" sz="12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kumimoji="0" sz="1200">
                <a:latin typeface="+mn-lt"/>
                <a:ea typeface="+mn-ea"/>
              </a:defRPr>
            </a:lvl1pPr>
          </a:lstStyle>
          <a:p>
            <a:pPr>
              <a:defRPr/>
            </a:pPr>
            <a:fld id="{3FFF3F06-1D49-4FDD-9252-7597ACAFA6B6}" type="slidenum">
              <a:rPr lang="zh-TW" altLang="en-US"/>
              <a:pPr>
                <a:defRPr/>
              </a:pPr>
              <a:t>‹#›</a:t>
            </a:fld>
            <a:endParaRPr lang="zh-TW" altLang="en-US"/>
          </a:p>
        </p:txBody>
      </p:sp>
    </p:spTree>
    <p:extLst>
      <p:ext uri="{BB962C8B-B14F-4D97-AF65-F5344CB8AC3E}">
        <p14:creationId xmlns:p14="http://schemas.microsoft.com/office/powerpoint/2010/main" val="4441641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26628"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0F34E2B-81C7-46D2-A209-42D10D9F3715}" type="slidenum">
              <a:rPr lang="zh-TW" altLang="en-US" smtClean="0"/>
              <a:pPr fontAlgn="base">
                <a:spcBef>
                  <a:spcPct val="0"/>
                </a:spcBef>
                <a:spcAft>
                  <a:spcPct val="0"/>
                </a:spcAft>
                <a:defRPr/>
              </a:pPr>
              <a:t>1</a:t>
            </a:fld>
            <a:endParaRPr lang="zh-TW"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29700"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0B4B1E2-693F-4C65-B50D-BCCE495CD4D1}" type="slidenum">
              <a:rPr lang="zh-TW" altLang="en-US" smtClean="0"/>
              <a:pPr fontAlgn="base">
                <a:spcBef>
                  <a:spcPct val="0"/>
                </a:spcBef>
                <a:spcAft>
                  <a:spcPct val="0"/>
                </a:spcAft>
                <a:defRPr/>
              </a:pPr>
              <a:t>10</a:t>
            </a:fld>
            <a:endParaRPr lang="zh-TW"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29700"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92B21A1-7FCA-42F6-A8D0-CDBD4E26807B}" type="slidenum">
              <a:rPr lang="zh-TW" altLang="en-US" smtClean="0"/>
              <a:pPr fontAlgn="base">
                <a:spcBef>
                  <a:spcPct val="0"/>
                </a:spcBef>
                <a:spcAft>
                  <a:spcPct val="0"/>
                </a:spcAft>
                <a:defRPr/>
              </a:pPr>
              <a:t>11</a:t>
            </a:fld>
            <a:endParaRPr lang="zh-TW"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3FFF3F06-1D49-4FDD-9252-7597ACAFA6B6}" type="slidenum">
              <a:rPr lang="zh-TW" altLang="en-US" smtClean="0"/>
              <a:pPr>
                <a:defRPr/>
              </a:pPr>
              <a:t>12</a:t>
            </a:fld>
            <a:endParaRPr lang="zh-TW" altLang="en-US"/>
          </a:p>
        </p:txBody>
      </p:sp>
    </p:spTree>
    <p:extLst>
      <p:ext uri="{BB962C8B-B14F-4D97-AF65-F5344CB8AC3E}">
        <p14:creationId xmlns:p14="http://schemas.microsoft.com/office/powerpoint/2010/main" val="35275154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sz="1200" b="1" dirty="0" smtClean="0">
                <a:solidFill>
                  <a:schemeClr val="bg1"/>
                </a:solidFill>
                <a:latin typeface="標楷體" pitchFamily="65" charset="-120"/>
                <a:ea typeface="標楷體" pitchFamily="65" charset="-120"/>
              </a:rPr>
              <a:t>先從信義房屋</a:t>
            </a:r>
            <a:r>
              <a:rPr lang="en-US" altLang="zh-TW" sz="1200" b="1" dirty="0" smtClean="0">
                <a:solidFill>
                  <a:schemeClr val="bg1"/>
                </a:solidFill>
                <a:latin typeface="標楷體" pitchFamily="65" charset="-120"/>
                <a:ea typeface="標楷體" pitchFamily="65" charset="-120"/>
              </a:rPr>
              <a:t>-&gt;</a:t>
            </a:r>
            <a:r>
              <a:rPr lang="zh-TW" altLang="en-US" sz="1200" b="1" dirty="0" smtClean="0">
                <a:solidFill>
                  <a:schemeClr val="bg1"/>
                </a:solidFill>
                <a:latin typeface="標楷體" pitchFamily="65" charset="-120"/>
                <a:ea typeface="標楷體" pitchFamily="65" charset="-120"/>
              </a:rPr>
              <a:t>願景</a:t>
            </a:r>
            <a:r>
              <a:rPr lang="en-US" altLang="zh-TW" sz="1200" b="1" dirty="0" smtClean="0">
                <a:solidFill>
                  <a:schemeClr val="bg1"/>
                </a:solidFill>
                <a:latin typeface="標楷體" pitchFamily="65" charset="-120"/>
                <a:ea typeface="標楷體" pitchFamily="65" charset="-120"/>
              </a:rPr>
              <a:t>-&gt;</a:t>
            </a:r>
            <a:r>
              <a:rPr lang="zh-TW" altLang="en-US" sz="1200" b="1" dirty="0" smtClean="0">
                <a:solidFill>
                  <a:schemeClr val="bg1"/>
                </a:solidFill>
                <a:latin typeface="標楷體" pitchFamily="65" charset="-120"/>
                <a:ea typeface="標楷體" pitchFamily="65" charset="-120"/>
              </a:rPr>
              <a:t>策略特點</a:t>
            </a:r>
            <a:r>
              <a:rPr lang="en-US" altLang="zh-TW" sz="1200" b="1" dirty="0" smtClean="0">
                <a:solidFill>
                  <a:schemeClr val="bg1"/>
                </a:solidFill>
                <a:latin typeface="標楷體" pitchFamily="65" charset="-120"/>
                <a:ea typeface="標楷體" pitchFamily="65" charset="-120"/>
              </a:rPr>
              <a:t>-&gt;</a:t>
            </a:r>
            <a:r>
              <a:rPr lang="zh-TW" altLang="en-US" sz="1200" b="1" dirty="0" smtClean="0">
                <a:solidFill>
                  <a:schemeClr val="bg1"/>
                </a:solidFill>
                <a:latin typeface="標楷體" pitchFamily="65" charset="-120"/>
                <a:ea typeface="標楷體" pitchFamily="65" charset="-120"/>
              </a:rPr>
              <a:t>目標講起</a:t>
            </a:r>
          </a:p>
          <a:p>
            <a:endParaRPr lang="zh-TW" altLang="en-US" dirty="0"/>
          </a:p>
        </p:txBody>
      </p:sp>
      <p:sp>
        <p:nvSpPr>
          <p:cNvPr id="4" name="投影片編號版面配置區 3"/>
          <p:cNvSpPr>
            <a:spLocks noGrp="1"/>
          </p:cNvSpPr>
          <p:nvPr>
            <p:ph type="sldNum" sz="quarter" idx="10"/>
          </p:nvPr>
        </p:nvSpPr>
        <p:spPr/>
        <p:txBody>
          <a:bodyPr/>
          <a:lstStyle/>
          <a:p>
            <a:pPr>
              <a:defRPr/>
            </a:pPr>
            <a:fld id="{3FFF3F06-1D49-4FDD-9252-7597ACAFA6B6}" type="slidenum">
              <a:rPr lang="zh-TW" altLang="en-US" smtClean="0"/>
              <a:pPr>
                <a:defRPr/>
              </a:pPr>
              <a:t>13</a:t>
            </a:fld>
            <a:endParaRPr lang="zh-TW" altLang="en-US"/>
          </a:p>
        </p:txBody>
      </p:sp>
    </p:spTree>
    <p:extLst>
      <p:ext uri="{BB962C8B-B14F-4D97-AF65-F5344CB8AC3E}">
        <p14:creationId xmlns:p14="http://schemas.microsoft.com/office/powerpoint/2010/main" val="575495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33796"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F2099AF-4D59-4CFD-8D85-B14590C49486}" type="slidenum">
              <a:rPr lang="zh-TW" altLang="en-US" smtClean="0"/>
              <a:pPr fontAlgn="base">
                <a:spcBef>
                  <a:spcPct val="0"/>
                </a:spcBef>
                <a:spcAft>
                  <a:spcPct val="0"/>
                </a:spcAft>
                <a:defRPr/>
              </a:pPr>
              <a:t>14</a:t>
            </a:fld>
            <a:endParaRPr lang="zh-TW"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282" name="Rectangle 7"/>
          <p:cNvSpPr>
            <a:spLocks noGrp="1" noChangeArrowheads="1"/>
          </p:cNvSpPr>
          <p:nvPr>
            <p:ph type="sldNum" sz="quarter" idx="5"/>
          </p:nvPr>
        </p:nvSpPr>
        <p:spPr/>
        <p:txBody>
          <a:bodyPr/>
          <a:lstStyle/>
          <a:p>
            <a:pPr>
              <a:defRPr/>
            </a:pPr>
            <a:fld id="{055FB22F-810F-4FCF-9B7E-C5BB067D2342}" type="slidenum">
              <a:rPr lang="en-US" altLang="zh-TW" smtClean="0"/>
              <a:pPr>
                <a:defRPr/>
              </a:pPr>
              <a:t>15</a:t>
            </a:fld>
            <a:endParaRPr lang="en-US" altLang="zh-TW" smtClean="0"/>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zh-TW"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306" name="Rectangle 7"/>
          <p:cNvSpPr>
            <a:spLocks noGrp="1" noChangeArrowheads="1"/>
          </p:cNvSpPr>
          <p:nvPr>
            <p:ph type="sldNum" sz="quarter" idx="5"/>
          </p:nvPr>
        </p:nvSpPr>
        <p:spPr/>
        <p:txBody>
          <a:bodyPr/>
          <a:lstStyle/>
          <a:p>
            <a:pPr>
              <a:defRPr/>
            </a:pPr>
            <a:fld id="{5D43E87E-296B-4F06-AE03-A5692392649A}" type="slidenum">
              <a:rPr lang="en-US" altLang="zh-TW" smtClean="0"/>
              <a:pPr>
                <a:defRPr/>
              </a:pPr>
              <a:t>16</a:t>
            </a:fld>
            <a:endParaRPr lang="en-US" altLang="zh-TW" smtClean="0"/>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zh-TW"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3FFF3F06-1D49-4FDD-9252-7597ACAFA6B6}" type="slidenum">
              <a:rPr lang="zh-TW" altLang="en-US" smtClean="0"/>
              <a:pPr>
                <a:defRPr/>
              </a:pPr>
              <a:t>17</a:t>
            </a:fld>
            <a:endParaRPr lang="zh-TW" altLang="en-US"/>
          </a:p>
        </p:txBody>
      </p:sp>
    </p:spTree>
    <p:extLst>
      <p:ext uri="{BB962C8B-B14F-4D97-AF65-F5344CB8AC3E}">
        <p14:creationId xmlns:p14="http://schemas.microsoft.com/office/powerpoint/2010/main" val="6108428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4" name="投影片編號版面配置區 3"/>
          <p:cNvSpPr>
            <a:spLocks noGrp="1"/>
          </p:cNvSpPr>
          <p:nvPr>
            <p:ph type="sldNum" sz="quarter" idx="5"/>
          </p:nvPr>
        </p:nvSpPr>
        <p:spPr/>
        <p:txBody>
          <a:bodyPr/>
          <a:lstStyle/>
          <a:p>
            <a:pPr>
              <a:defRPr/>
            </a:pPr>
            <a:fld id="{93BBFA1C-27C7-4F4F-8091-11D55019FB24}" type="slidenum">
              <a:rPr lang="zh-TW" altLang="en-US" smtClean="0"/>
              <a:pPr>
                <a:defRPr/>
              </a:pPr>
              <a:t>18</a:t>
            </a:fld>
            <a:endParaRPr lang="zh-TW"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4" name="投影片編號版面配置區 3"/>
          <p:cNvSpPr>
            <a:spLocks noGrp="1"/>
          </p:cNvSpPr>
          <p:nvPr>
            <p:ph type="sldNum" sz="quarter" idx="5"/>
          </p:nvPr>
        </p:nvSpPr>
        <p:spPr/>
        <p:txBody>
          <a:bodyPr/>
          <a:lstStyle/>
          <a:p>
            <a:pPr>
              <a:defRPr/>
            </a:pPr>
            <a:fld id="{413D4D12-F5D7-4F5F-8BFD-74A6D8B96ADD}" type="slidenum">
              <a:rPr lang="zh-TW" altLang="en-US" smtClean="0"/>
              <a:pPr>
                <a:defRPr/>
              </a:pPr>
              <a:t>19</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27652"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62B03A5-C875-4A6A-B17F-D98AC6690FE2}" type="slidenum">
              <a:rPr lang="zh-TW" altLang="en-US" smtClean="0"/>
              <a:pPr fontAlgn="base">
                <a:spcBef>
                  <a:spcPct val="0"/>
                </a:spcBef>
                <a:spcAft>
                  <a:spcPct val="0"/>
                </a:spcAft>
                <a:defRPr/>
              </a:pPr>
              <a:t>2</a:t>
            </a:fld>
            <a:endParaRPr lang="zh-TW"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4" name="投影片編號版面配置區 3"/>
          <p:cNvSpPr>
            <a:spLocks noGrp="1"/>
          </p:cNvSpPr>
          <p:nvPr>
            <p:ph type="sldNum" sz="quarter" idx="5"/>
          </p:nvPr>
        </p:nvSpPr>
        <p:spPr/>
        <p:txBody>
          <a:bodyPr/>
          <a:lstStyle/>
          <a:p>
            <a:pPr>
              <a:defRPr/>
            </a:pPr>
            <a:fld id="{E7834F4F-9833-4FEB-9F76-07A422B03413}" type="slidenum">
              <a:rPr lang="zh-TW" altLang="en-US" smtClean="0"/>
              <a:pPr>
                <a:defRPr/>
              </a:pPr>
              <a:t>20</a:t>
            </a:fld>
            <a:endParaRPr lang="zh-TW"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4" name="投影片編號版面配置區 3"/>
          <p:cNvSpPr>
            <a:spLocks noGrp="1"/>
          </p:cNvSpPr>
          <p:nvPr>
            <p:ph type="sldNum" sz="quarter" idx="5"/>
          </p:nvPr>
        </p:nvSpPr>
        <p:spPr/>
        <p:txBody>
          <a:bodyPr/>
          <a:lstStyle/>
          <a:p>
            <a:pPr>
              <a:defRPr/>
            </a:pPr>
            <a:fld id="{F85F424F-684B-472E-9E7A-5B38127373E7}" type="slidenum">
              <a:rPr lang="zh-TW" altLang="en-US" smtClean="0"/>
              <a:pPr>
                <a:defRPr/>
              </a:pPr>
              <a:t>21</a:t>
            </a:fld>
            <a:endParaRPr lang="zh-TW"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dirty="0" smtClean="0"/>
          </a:p>
        </p:txBody>
      </p:sp>
      <p:sp>
        <p:nvSpPr>
          <p:cNvPr id="4" name="投影片編號版面配置區 3"/>
          <p:cNvSpPr>
            <a:spLocks noGrp="1"/>
          </p:cNvSpPr>
          <p:nvPr>
            <p:ph type="sldNum" sz="quarter" idx="5"/>
          </p:nvPr>
        </p:nvSpPr>
        <p:spPr/>
        <p:txBody>
          <a:bodyPr/>
          <a:lstStyle/>
          <a:p>
            <a:pPr>
              <a:defRPr/>
            </a:pPr>
            <a:fld id="{9CDC29F2-254C-4852-A0BC-C55D51A107DC}" type="slidenum">
              <a:rPr lang="zh-TW" altLang="en-US" smtClean="0"/>
              <a:pPr>
                <a:defRPr/>
              </a:pPr>
              <a:t>22</a:t>
            </a:fld>
            <a:endParaRPr lang="zh-TW"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4" name="投影片編號版面配置區 3"/>
          <p:cNvSpPr>
            <a:spLocks noGrp="1"/>
          </p:cNvSpPr>
          <p:nvPr>
            <p:ph type="sldNum" sz="quarter" idx="5"/>
          </p:nvPr>
        </p:nvSpPr>
        <p:spPr/>
        <p:txBody>
          <a:bodyPr/>
          <a:lstStyle/>
          <a:p>
            <a:pPr>
              <a:defRPr/>
            </a:pPr>
            <a:fld id="{D88C1579-41BE-4481-A226-3B2326DB86ED}" type="slidenum">
              <a:rPr lang="zh-TW" altLang="en-US" smtClean="0"/>
              <a:pPr>
                <a:defRPr/>
              </a:pPr>
              <a:t>23</a:t>
            </a:fld>
            <a:endParaRPr lang="zh-TW"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4" name="投影片編號版面配置區 3"/>
          <p:cNvSpPr>
            <a:spLocks noGrp="1"/>
          </p:cNvSpPr>
          <p:nvPr>
            <p:ph type="sldNum" sz="quarter" idx="5"/>
          </p:nvPr>
        </p:nvSpPr>
        <p:spPr/>
        <p:txBody>
          <a:bodyPr/>
          <a:lstStyle/>
          <a:p>
            <a:pPr>
              <a:defRPr/>
            </a:pPr>
            <a:fld id="{A078D0E8-D11D-46FF-BD30-65A423A54910}" type="slidenum">
              <a:rPr lang="zh-TW" altLang="en-US" smtClean="0"/>
              <a:pPr>
                <a:defRPr/>
              </a:pPr>
              <a:t>24</a:t>
            </a:fld>
            <a:endParaRPr lang="zh-TW"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3FFF3F06-1D49-4FDD-9252-7597ACAFA6B6}" type="slidenum">
              <a:rPr lang="zh-TW" altLang="en-US" smtClean="0"/>
              <a:pPr>
                <a:defRPr/>
              </a:pPr>
              <a:t>25</a:t>
            </a:fld>
            <a:endParaRPr lang="zh-TW" altLang="en-US"/>
          </a:p>
        </p:txBody>
      </p:sp>
    </p:spTree>
    <p:extLst>
      <p:ext uri="{BB962C8B-B14F-4D97-AF65-F5344CB8AC3E}">
        <p14:creationId xmlns:p14="http://schemas.microsoft.com/office/powerpoint/2010/main" val="35275154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4" name="投影片編號版面配置區 3"/>
          <p:cNvSpPr>
            <a:spLocks noGrp="1"/>
          </p:cNvSpPr>
          <p:nvPr>
            <p:ph type="sldNum" sz="quarter" idx="5"/>
          </p:nvPr>
        </p:nvSpPr>
        <p:spPr/>
        <p:txBody>
          <a:bodyPr/>
          <a:lstStyle/>
          <a:p>
            <a:pPr>
              <a:defRPr/>
            </a:pPr>
            <a:fld id="{F9F07BAA-61F6-4721-9A4E-4BB978695736}" type="slidenum">
              <a:rPr lang="zh-TW" altLang="en-US" smtClean="0"/>
              <a:pPr>
                <a:defRPr/>
              </a:pPr>
              <a:t>26</a:t>
            </a:fld>
            <a:endParaRPr lang="zh-TW"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dirty="0" smtClean="0"/>
              <a:t>信義企業大學架構</a:t>
            </a:r>
          </a:p>
        </p:txBody>
      </p:sp>
      <p:sp>
        <p:nvSpPr>
          <p:cNvPr id="4" name="投影片編號版面配置區 3"/>
          <p:cNvSpPr>
            <a:spLocks noGrp="1"/>
          </p:cNvSpPr>
          <p:nvPr>
            <p:ph type="sldNum" sz="quarter" idx="5"/>
          </p:nvPr>
        </p:nvSpPr>
        <p:spPr/>
        <p:txBody>
          <a:bodyPr/>
          <a:lstStyle/>
          <a:p>
            <a:pPr>
              <a:defRPr/>
            </a:pPr>
            <a:fld id="{187558B6-5020-4E1D-AAD5-E4F9C3806368}" type="slidenum">
              <a:rPr lang="zh-TW" altLang="en-US" smtClean="0"/>
              <a:pPr>
                <a:defRPr/>
              </a:pPr>
              <a:t>27</a:t>
            </a:fld>
            <a:endParaRPr lang="zh-TW"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3FFF3F06-1D49-4FDD-9252-7597ACAFA6B6}" type="slidenum">
              <a:rPr lang="zh-TW" altLang="en-US" smtClean="0"/>
              <a:pPr>
                <a:defRPr/>
              </a:pPr>
              <a:t>28</a:t>
            </a:fld>
            <a:endParaRPr lang="zh-TW" altLang="en-US"/>
          </a:p>
        </p:txBody>
      </p:sp>
    </p:spTree>
    <p:extLst>
      <p:ext uri="{BB962C8B-B14F-4D97-AF65-F5344CB8AC3E}">
        <p14:creationId xmlns:p14="http://schemas.microsoft.com/office/powerpoint/2010/main" val="23775967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http://www.frandesign2009.com/snweb/work_ind.html</a:t>
            </a:r>
          </a:p>
          <a:p>
            <a:r>
              <a:rPr lang="en-US" altLang="zh-TW" dirty="0" smtClean="0"/>
              <a:t>http://www.frandesign2009.com/snweb/work_ind01.html</a:t>
            </a:r>
            <a:endParaRPr lang="zh-TW" altLang="en-US" dirty="0"/>
          </a:p>
        </p:txBody>
      </p:sp>
      <p:sp>
        <p:nvSpPr>
          <p:cNvPr id="4" name="投影片編號版面配置區 3"/>
          <p:cNvSpPr>
            <a:spLocks noGrp="1"/>
          </p:cNvSpPr>
          <p:nvPr>
            <p:ph type="sldNum" sz="quarter" idx="10"/>
          </p:nvPr>
        </p:nvSpPr>
        <p:spPr/>
        <p:txBody>
          <a:bodyPr/>
          <a:lstStyle/>
          <a:p>
            <a:pPr>
              <a:defRPr/>
            </a:pPr>
            <a:fld id="{3FFF3F06-1D49-4FDD-9252-7597ACAFA6B6}" type="slidenum">
              <a:rPr lang="zh-TW" altLang="en-US" smtClean="0"/>
              <a:pPr>
                <a:defRPr/>
              </a:pPr>
              <a:t>29</a:t>
            </a:fld>
            <a:endParaRPr lang="zh-TW" altLang="en-US"/>
          </a:p>
        </p:txBody>
      </p:sp>
    </p:spTree>
    <p:extLst>
      <p:ext uri="{BB962C8B-B14F-4D97-AF65-F5344CB8AC3E}">
        <p14:creationId xmlns:p14="http://schemas.microsoft.com/office/powerpoint/2010/main" val="2889406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3FFF3F06-1D49-4FDD-9252-7597ACAFA6B6}" type="slidenum">
              <a:rPr lang="zh-TW" altLang="en-US" smtClean="0"/>
              <a:pPr>
                <a:defRPr/>
              </a:pPr>
              <a:t>3</a:t>
            </a:fld>
            <a:endParaRPr lang="zh-TW" altLang="en-US"/>
          </a:p>
        </p:txBody>
      </p:sp>
    </p:spTree>
    <p:extLst>
      <p:ext uri="{BB962C8B-B14F-4D97-AF65-F5344CB8AC3E}">
        <p14:creationId xmlns:p14="http://schemas.microsoft.com/office/powerpoint/2010/main" val="14025098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http://www.frandesign2009.com/snweb/work_ind02.html</a:t>
            </a:r>
            <a:endParaRPr lang="zh-TW" altLang="en-US" dirty="0"/>
          </a:p>
        </p:txBody>
      </p:sp>
      <p:sp>
        <p:nvSpPr>
          <p:cNvPr id="4" name="投影片編號版面配置區 3"/>
          <p:cNvSpPr>
            <a:spLocks noGrp="1"/>
          </p:cNvSpPr>
          <p:nvPr>
            <p:ph type="sldNum" sz="quarter" idx="10"/>
          </p:nvPr>
        </p:nvSpPr>
        <p:spPr/>
        <p:txBody>
          <a:bodyPr/>
          <a:lstStyle/>
          <a:p>
            <a:pPr>
              <a:defRPr/>
            </a:pPr>
            <a:fld id="{3FFF3F06-1D49-4FDD-9252-7597ACAFA6B6}" type="slidenum">
              <a:rPr lang="zh-TW" altLang="en-US" smtClean="0"/>
              <a:pPr>
                <a:defRPr/>
              </a:pPr>
              <a:t>30</a:t>
            </a:fld>
            <a:endParaRPr lang="zh-TW" altLang="en-US"/>
          </a:p>
        </p:txBody>
      </p:sp>
    </p:spTree>
    <p:extLst>
      <p:ext uri="{BB962C8B-B14F-4D97-AF65-F5344CB8AC3E}">
        <p14:creationId xmlns:p14="http://schemas.microsoft.com/office/powerpoint/2010/main" val="2883761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smtClean="0">
                <a:solidFill>
                  <a:schemeClr val="tx1"/>
                </a:solidFill>
              </a:rPr>
              <a:t>依各梯隊人才所需要學習職能</a:t>
            </a:r>
            <a:r>
              <a:rPr lang="en-US" altLang="zh-TW" dirty="0" smtClean="0">
                <a:solidFill>
                  <a:schemeClr val="tx1"/>
                </a:solidFill>
              </a:rPr>
              <a:t/>
            </a:r>
            <a:br>
              <a:rPr lang="en-US" altLang="zh-TW" dirty="0" smtClean="0">
                <a:solidFill>
                  <a:schemeClr val="tx1"/>
                </a:solidFill>
              </a:rPr>
            </a:br>
            <a:r>
              <a:rPr lang="zh-TW" altLang="en-US" dirty="0" smtClean="0">
                <a:solidFill>
                  <a:schemeClr val="tx1"/>
                </a:solidFill>
              </a:rPr>
              <a:t>針對</a:t>
            </a:r>
            <a:r>
              <a:rPr lang="en-US" altLang="zh-TW" dirty="0" smtClean="0">
                <a:solidFill>
                  <a:schemeClr val="tx1"/>
                </a:solidFill>
              </a:rPr>
              <a:t>IDP(</a:t>
            </a:r>
            <a:r>
              <a:rPr lang="zh-TW" altLang="en-US" dirty="0" smtClean="0">
                <a:solidFill>
                  <a:schemeClr val="tx1"/>
                </a:solidFill>
              </a:rPr>
              <a:t>個人發展計畫</a:t>
            </a:r>
            <a:r>
              <a:rPr lang="en-US" altLang="zh-TW" dirty="0" smtClean="0">
                <a:solidFill>
                  <a:schemeClr val="tx1"/>
                </a:solidFill>
              </a:rPr>
              <a:t>)</a:t>
            </a:r>
            <a:r>
              <a:rPr lang="zh-TW" altLang="en-US" dirty="0" smtClean="0">
                <a:solidFill>
                  <a:schemeClr val="tx1"/>
                </a:solidFill>
              </a:rPr>
              <a:t>量身訂做學習計畫</a:t>
            </a:r>
          </a:p>
          <a:p>
            <a:endParaRPr lang="zh-TW" altLang="en-US" dirty="0"/>
          </a:p>
        </p:txBody>
      </p:sp>
      <p:sp>
        <p:nvSpPr>
          <p:cNvPr id="4" name="投影片編號版面配置區 3"/>
          <p:cNvSpPr>
            <a:spLocks noGrp="1"/>
          </p:cNvSpPr>
          <p:nvPr>
            <p:ph type="sldNum" sz="quarter" idx="10"/>
          </p:nvPr>
        </p:nvSpPr>
        <p:spPr/>
        <p:txBody>
          <a:bodyPr/>
          <a:lstStyle/>
          <a:p>
            <a:pPr>
              <a:defRPr/>
            </a:pPr>
            <a:fld id="{3FFF3F06-1D49-4FDD-9252-7597ACAFA6B6}" type="slidenum">
              <a:rPr lang="zh-TW" altLang="en-US" smtClean="0"/>
              <a:pPr>
                <a:defRPr/>
              </a:pPr>
              <a:t>31</a:t>
            </a:fld>
            <a:endParaRPr lang="zh-TW" altLang="en-US"/>
          </a:p>
        </p:txBody>
      </p:sp>
    </p:spTree>
    <p:extLst>
      <p:ext uri="{BB962C8B-B14F-4D97-AF65-F5344CB8AC3E}">
        <p14:creationId xmlns:p14="http://schemas.microsoft.com/office/powerpoint/2010/main" val="4988316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3FFF3F06-1D49-4FDD-9252-7597ACAFA6B6}" type="slidenum">
              <a:rPr lang="zh-TW" altLang="en-US" smtClean="0"/>
              <a:pPr>
                <a:defRPr/>
              </a:pPr>
              <a:t>32</a:t>
            </a:fld>
            <a:endParaRPr lang="zh-TW" altLang="en-US"/>
          </a:p>
        </p:txBody>
      </p:sp>
    </p:spTree>
    <p:extLst>
      <p:ext uri="{BB962C8B-B14F-4D97-AF65-F5344CB8AC3E}">
        <p14:creationId xmlns:p14="http://schemas.microsoft.com/office/powerpoint/2010/main" val="20438073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3D1A734F-B4A9-4621-9860-2331A6566E10}" type="slidenum">
              <a:rPr lang="zh-TW" altLang="en-US" smtClean="0"/>
              <a:pPr/>
              <a:t>33</a:t>
            </a:fld>
            <a:endParaRPr lang="zh-TW" altLang="en-US"/>
          </a:p>
        </p:txBody>
      </p:sp>
    </p:spTree>
    <p:extLst>
      <p:ext uri="{BB962C8B-B14F-4D97-AF65-F5344CB8AC3E}">
        <p14:creationId xmlns:p14="http://schemas.microsoft.com/office/powerpoint/2010/main" val="262138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4" name="投影片編號版面配置區 3"/>
          <p:cNvSpPr>
            <a:spLocks noGrp="1"/>
          </p:cNvSpPr>
          <p:nvPr>
            <p:ph type="sldNum" sz="quarter" idx="5"/>
          </p:nvPr>
        </p:nvSpPr>
        <p:spPr/>
        <p:txBody>
          <a:bodyPr/>
          <a:lstStyle/>
          <a:p>
            <a:pPr>
              <a:defRPr/>
            </a:pPr>
            <a:fld id="{70748A37-DC5B-472B-9022-1601D0E06662}" type="slidenum">
              <a:rPr lang="zh-TW" altLang="en-US" smtClean="0"/>
              <a:pPr>
                <a:defRPr/>
              </a:pPr>
              <a:t>4</a:t>
            </a:fld>
            <a:endParaRPr lang="zh-TW"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dirty="0" smtClean="0"/>
              <a:t>信義房屋董事長周俊吉創立的信義房屋，不但是台灣唯一上市的房仲公司，也是國內直營店數最多的房仲公司，靠著「在高處思危、在低處沉潛」的哲學，周俊吉在房仲業總是走一條不同於同業的道路</a:t>
            </a:r>
          </a:p>
        </p:txBody>
      </p:sp>
      <p:sp>
        <p:nvSpPr>
          <p:cNvPr id="4" name="投影片編號版面配置區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C4B3942D-AC28-4BDD-A2DE-5538A443F965}" type="slidenum">
              <a:rPr kumimoji="0" lang="zh-TW" altLang="en-US" sz="1200">
                <a:latin typeface="+mn-lt"/>
                <a:ea typeface="+mn-ea"/>
              </a:rPr>
              <a:pPr algn="r" fontAlgn="auto">
                <a:spcBef>
                  <a:spcPts val="0"/>
                </a:spcBef>
                <a:spcAft>
                  <a:spcPts val="0"/>
                </a:spcAft>
                <a:defRPr/>
              </a:pPr>
              <a:t>5</a:t>
            </a:fld>
            <a:endParaRPr kumimoji="0" lang="zh-TW" altLang="en-US" sz="1200">
              <a:latin typeface="+mn-lt"/>
              <a:ea typeface="+mn-e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28676"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16EE98-13A4-4BE3-86D0-F875E9D9073E}" type="slidenum">
              <a:rPr lang="zh-TW" altLang="en-US" smtClean="0"/>
              <a:pPr fontAlgn="base">
                <a:spcBef>
                  <a:spcPct val="0"/>
                </a:spcBef>
                <a:spcAft>
                  <a:spcPct val="0"/>
                </a:spcAft>
                <a:defRPr/>
              </a:pPr>
              <a:t>6</a:t>
            </a:fld>
            <a:endParaRPr lang="zh-TW"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3FFF3F06-1D49-4FDD-9252-7597ACAFA6B6}" type="slidenum">
              <a:rPr lang="zh-TW" altLang="en-US" smtClean="0"/>
              <a:pPr>
                <a:defRPr/>
              </a:pPr>
              <a:t>7</a:t>
            </a:fld>
            <a:endParaRPr lang="zh-TW" altLang="en-US"/>
          </a:p>
        </p:txBody>
      </p:sp>
    </p:spTree>
    <p:extLst>
      <p:ext uri="{BB962C8B-B14F-4D97-AF65-F5344CB8AC3E}">
        <p14:creationId xmlns:p14="http://schemas.microsoft.com/office/powerpoint/2010/main" val="2200904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3FFF3F06-1D49-4FDD-9252-7597ACAFA6B6}" type="slidenum">
              <a:rPr lang="zh-TW" altLang="en-US" smtClean="0"/>
              <a:pPr>
                <a:defRPr/>
              </a:pPr>
              <a:t>8</a:t>
            </a:fld>
            <a:endParaRPr lang="zh-TW" altLang="en-US"/>
          </a:p>
        </p:txBody>
      </p:sp>
    </p:spTree>
    <p:extLst>
      <p:ext uri="{BB962C8B-B14F-4D97-AF65-F5344CB8AC3E}">
        <p14:creationId xmlns:p14="http://schemas.microsoft.com/office/powerpoint/2010/main" val="2373640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31748"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E4CF249-B483-4BF4-AC2E-A5963A3AA885}" type="slidenum">
              <a:rPr lang="zh-TW" altLang="en-US" smtClean="0"/>
              <a:pPr fontAlgn="base">
                <a:spcBef>
                  <a:spcPct val="0"/>
                </a:spcBef>
                <a:spcAft>
                  <a:spcPct val="0"/>
                </a:spcAft>
                <a:defRPr/>
              </a:pPr>
              <a:t>9</a:t>
            </a:fld>
            <a:endParaRPr lang="zh-TW"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zh-TW" altLang="en-US" smtClean="0"/>
              <a:t>按一下以編輯母片標題樣式</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TW" altLang="en-US" smtClean="0"/>
              <a:t>按一下以編輯母片副標題樣式</a:t>
            </a:r>
            <a:endParaRPr lang="en-US"/>
          </a:p>
        </p:txBody>
      </p:sp>
      <p:sp>
        <p:nvSpPr>
          <p:cNvPr id="4" name="Date Placeholder 29"/>
          <p:cNvSpPr>
            <a:spLocks noGrp="1"/>
          </p:cNvSpPr>
          <p:nvPr>
            <p:ph type="dt" sz="half" idx="10"/>
          </p:nvPr>
        </p:nvSpPr>
        <p:spPr/>
        <p:txBody>
          <a:bodyPr/>
          <a:lstStyle>
            <a:lvl1pPr>
              <a:defRPr/>
            </a:lvl1pPr>
          </a:lstStyle>
          <a:p>
            <a:pPr>
              <a:defRPr/>
            </a:pPr>
            <a:fld id="{2E65C597-37F6-4BED-B125-F5B2AC90E5B6}" type="datetimeFigureOut">
              <a:rPr lang="zh-TW" altLang="en-US"/>
              <a:pPr>
                <a:defRPr/>
              </a:pPr>
              <a:t>2011/6/16</a:t>
            </a:fld>
            <a:endParaRPr lang="zh-TW" altLang="en-US"/>
          </a:p>
        </p:txBody>
      </p:sp>
      <p:sp>
        <p:nvSpPr>
          <p:cNvPr id="5" name="Footer Placeholder 18"/>
          <p:cNvSpPr>
            <a:spLocks noGrp="1"/>
          </p:cNvSpPr>
          <p:nvPr>
            <p:ph type="ftr" sz="quarter" idx="11"/>
          </p:nvPr>
        </p:nvSpPr>
        <p:spPr/>
        <p:txBody>
          <a:bodyPr/>
          <a:lstStyle>
            <a:lvl1pPr>
              <a:defRPr/>
            </a:lvl1pPr>
          </a:lstStyle>
          <a:p>
            <a:pPr>
              <a:defRPr/>
            </a:pPr>
            <a:endParaRPr lang="zh-TW" altLang="en-US"/>
          </a:p>
        </p:txBody>
      </p:sp>
      <p:sp>
        <p:nvSpPr>
          <p:cNvPr id="6" name="Slide Number Placeholder 26"/>
          <p:cNvSpPr>
            <a:spLocks noGrp="1"/>
          </p:cNvSpPr>
          <p:nvPr>
            <p:ph type="sldNum" sz="quarter" idx="12"/>
          </p:nvPr>
        </p:nvSpPr>
        <p:spPr/>
        <p:txBody>
          <a:bodyPr/>
          <a:lstStyle>
            <a:lvl1pPr>
              <a:defRPr/>
            </a:lvl1pPr>
          </a:lstStyle>
          <a:p>
            <a:pPr>
              <a:defRPr/>
            </a:pPr>
            <a:fld id="{082436AA-41E3-4470-9D4C-C46F355F107E}" type="slidenum">
              <a:rPr lang="zh-TW" altLang="en-US"/>
              <a:pPr>
                <a:defRPr/>
              </a:pPr>
              <a:t>‹#›</a:t>
            </a:fld>
            <a:endParaRPr lang="zh-TW" altLang="en-US"/>
          </a:p>
        </p:txBody>
      </p:sp>
    </p:spTree>
    <p:extLst>
      <p:ext uri="{BB962C8B-B14F-4D97-AF65-F5344CB8AC3E}">
        <p14:creationId xmlns:p14="http://schemas.microsoft.com/office/powerpoint/2010/main" val="220544690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9"/>
          <p:cNvSpPr>
            <a:spLocks noGrp="1"/>
          </p:cNvSpPr>
          <p:nvPr>
            <p:ph type="dt" sz="half" idx="10"/>
          </p:nvPr>
        </p:nvSpPr>
        <p:spPr/>
        <p:txBody>
          <a:bodyPr/>
          <a:lstStyle>
            <a:lvl1pPr>
              <a:defRPr/>
            </a:lvl1pPr>
          </a:lstStyle>
          <a:p>
            <a:pPr>
              <a:defRPr/>
            </a:pPr>
            <a:fld id="{9C6FD77A-EEDF-4D6A-BEE1-5D35D38EE1AA}" type="datetimeFigureOut">
              <a:rPr lang="zh-TW" altLang="en-US"/>
              <a:pPr>
                <a:defRPr/>
              </a:pPr>
              <a:t>2011/6/16</a:t>
            </a:fld>
            <a:endParaRPr lang="zh-TW" altLang="en-US"/>
          </a:p>
        </p:txBody>
      </p:sp>
      <p:sp>
        <p:nvSpPr>
          <p:cNvPr id="5" name="Footer Placeholder 21"/>
          <p:cNvSpPr>
            <a:spLocks noGrp="1"/>
          </p:cNvSpPr>
          <p:nvPr>
            <p:ph type="ftr" sz="quarter" idx="11"/>
          </p:nvPr>
        </p:nvSpPr>
        <p:spPr/>
        <p:txBody>
          <a:bodyPr/>
          <a:lstStyle>
            <a:lvl1pPr>
              <a:defRPr/>
            </a:lvl1pPr>
          </a:lstStyle>
          <a:p>
            <a:pPr>
              <a:defRPr/>
            </a:pPr>
            <a:endParaRPr lang="zh-TW" altLang="en-US"/>
          </a:p>
        </p:txBody>
      </p:sp>
      <p:sp>
        <p:nvSpPr>
          <p:cNvPr id="6" name="Slide Number Placeholder 17"/>
          <p:cNvSpPr>
            <a:spLocks noGrp="1"/>
          </p:cNvSpPr>
          <p:nvPr>
            <p:ph type="sldNum" sz="quarter" idx="12"/>
          </p:nvPr>
        </p:nvSpPr>
        <p:spPr/>
        <p:txBody>
          <a:bodyPr/>
          <a:lstStyle>
            <a:lvl1pPr>
              <a:defRPr/>
            </a:lvl1pPr>
          </a:lstStyle>
          <a:p>
            <a:pPr>
              <a:defRPr/>
            </a:pPr>
            <a:fld id="{6928C8F4-543B-4E7A-BB34-1E1F3BCDDCB2}" type="slidenum">
              <a:rPr lang="zh-TW" altLang="en-US"/>
              <a:pPr>
                <a:defRPr/>
              </a:pPr>
              <a:t>‹#›</a:t>
            </a:fld>
            <a:endParaRPr lang="zh-TW" altLang="en-US"/>
          </a:p>
        </p:txBody>
      </p:sp>
    </p:spTree>
    <p:extLst>
      <p:ext uri="{BB962C8B-B14F-4D97-AF65-F5344CB8AC3E}">
        <p14:creationId xmlns:p14="http://schemas.microsoft.com/office/powerpoint/2010/main" val="1775321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zh-TW" altLang="en-US" smtClean="0"/>
              <a:t>按一下以編輯母片標題樣式</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9"/>
          <p:cNvSpPr>
            <a:spLocks noGrp="1"/>
          </p:cNvSpPr>
          <p:nvPr>
            <p:ph type="dt" sz="half" idx="10"/>
          </p:nvPr>
        </p:nvSpPr>
        <p:spPr/>
        <p:txBody>
          <a:bodyPr/>
          <a:lstStyle>
            <a:lvl1pPr>
              <a:defRPr/>
            </a:lvl1pPr>
          </a:lstStyle>
          <a:p>
            <a:pPr>
              <a:defRPr/>
            </a:pPr>
            <a:fld id="{95CF4059-6C63-40D5-9A3C-1113000FCE23}" type="datetimeFigureOut">
              <a:rPr lang="zh-TW" altLang="en-US"/>
              <a:pPr>
                <a:defRPr/>
              </a:pPr>
              <a:t>2011/6/16</a:t>
            </a:fld>
            <a:endParaRPr lang="zh-TW" altLang="en-US"/>
          </a:p>
        </p:txBody>
      </p:sp>
      <p:sp>
        <p:nvSpPr>
          <p:cNvPr id="5" name="Footer Placeholder 21"/>
          <p:cNvSpPr>
            <a:spLocks noGrp="1"/>
          </p:cNvSpPr>
          <p:nvPr>
            <p:ph type="ftr" sz="quarter" idx="11"/>
          </p:nvPr>
        </p:nvSpPr>
        <p:spPr/>
        <p:txBody>
          <a:bodyPr/>
          <a:lstStyle>
            <a:lvl1pPr>
              <a:defRPr/>
            </a:lvl1pPr>
          </a:lstStyle>
          <a:p>
            <a:pPr>
              <a:defRPr/>
            </a:pPr>
            <a:endParaRPr lang="zh-TW" altLang="en-US"/>
          </a:p>
        </p:txBody>
      </p:sp>
      <p:sp>
        <p:nvSpPr>
          <p:cNvPr id="6" name="Slide Number Placeholder 17"/>
          <p:cNvSpPr>
            <a:spLocks noGrp="1"/>
          </p:cNvSpPr>
          <p:nvPr>
            <p:ph type="sldNum" sz="quarter" idx="12"/>
          </p:nvPr>
        </p:nvSpPr>
        <p:spPr/>
        <p:txBody>
          <a:bodyPr/>
          <a:lstStyle>
            <a:lvl1pPr>
              <a:defRPr/>
            </a:lvl1pPr>
          </a:lstStyle>
          <a:p>
            <a:pPr>
              <a:defRPr/>
            </a:pPr>
            <a:fld id="{D08FCAD6-BEBA-4511-9874-FBD82A7131A0}" type="slidenum">
              <a:rPr lang="zh-TW" altLang="en-US"/>
              <a:pPr>
                <a:defRPr/>
              </a:pPr>
              <a:t>‹#›</a:t>
            </a:fld>
            <a:endParaRPr lang="zh-TW" altLang="en-US"/>
          </a:p>
        </p:txBody>
      </p:sp>
    </p:spTree>
    <p:extLst>
      <p:ext uri="{BB962C8B-B14F-4D97-AF65-F5344CB8AC3E}">
        <p14:creationId xmlns:p14="http://schemas.microsoft.com/office/powerpoint/2010/main" val="5098906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Date Placeholder 9"/>
          <p:cNvSpPr>
            <a:spLocks noGrp="1"/>
          </p:cNvSpPr>
          <p:nvPr>
            <p:ph type="dt" sz="half" idx="10"/>
          </p:nvPr>
        </p:nvSpPr>
        <p:spPr/>
        <p:txBody>
          <a:bodyPr/>
          <a:lstStyle>
            <a:lvl1pPr>
              <a:defRPr/>
            </a:lvl1pPr>
          </a:lstStyle>
          <a:p>
            <a:pPr>
              <a:defRPr/>
            </a:pPr>
            <a:fld id="{07EF52E4-8084-4FBC-B843-54053CF1E45B}" type="datetimeFigureOut">
              <a:rPr lang="zh-TW" altLang="en-US"/>
              <a:pPr>
                <a:defRPr/>
              </a:pPr>
              <a:t>2011/6/16</a:t>
            </a:fld>
            <a:endParaRPr lang="zh-TW" altLang="en-US"/>
          </a:p>
        </p:txBody>
      </p:sp>
      <p:sp>
        <p:nvSpPr>
          <p:cNvPr id="5" name="Footer Placeholder 21"/>
          <p:cNvSpPr>
            <a:spLocks noGrp="1"/>
          </p:cNvSpPr>
          <p:nvPr>
            <p:ph type="ftr" sz="quarter" idx="11"/>
          </p:nvPr>
        </p:nvSpPr>
        <p:spPr/>
        <p:txBody>
          <a:bodyPr/>
          <a:lstStyle>
            <a:lvl1pPr>
              <a:defRPr/>
            </a:lvl1pPr>
          </a:lstStyle>
          <a:p>
            <a:pPr>
              <a:defRPr/>
            </a:pPr>
            <a:endParaRPr lang="zh-TW" altLang="en-US"/>
          </a:p>
        </p:txBody>
      </p:sp>
      <p:sp>
        <p:nvSpPr>
          <p:cNvPr id="6" name="Slide Number Placeholder 17"/>
          <p:cNvSpPr>
            <a:spLocks noGrp="1"/>
          </p:cNvSpPr>
          <p:nvPr>
            <p:ph type="sldNum" sz="quarter" idx="12"/>
          </p:nvPr>
        </p:nvSpPr>
        <p:spPr/>
        <p:txBody>
          <a:bodyPr/>
          <a:lstStyle>
            <a:lvl1pPr>
              <a:defRPr/>
            </a:lvl1pPr>
          </a:lstStyle>
          <a:p>
            <a:pPr>
              <a:defRPr/>
            </a:pPr>
            <a:fld id="{3C6A0E9B-AA6F-4237-B7DD-55FFF1CED5A3}" type="slidenum">
              <a:rPr lang="zh-TW" altLang="en-US"/>
              <a:pPr>
                <a:defRPr/>
              </a:pPr>
              <a:t>‹#›</a:t>
            </a:fld>
            <a:endParaRPr lang="zh-TW" altLang="en-US"/>
          </a:p>
        </p:txBody>
      </p:sp>
    </p:spTree>
    <p:extLst>
      <p:ext uri="{BB962C8B-B14F-4D97-AF65-F5344CB8AC3E}">
        <p14:creationId xmlns:p14="http://schemas.microsoft.com/office/powerpoint/2010/main" val="8170700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Date Placeholder 9"/>
          <p:cNvSpPr>
            <a:spLocks noGrp="1"/>
          </p:cNvSpPr>
          <p:nvPr>
            <p:ph type="dt" sz="half" idx="10"/>
          </p:nvPr>
        </p:nvSpPr>
        <p:spPr/>
        <p:txBody>
          <a:bodyPr/>
          <a:lstStyle>
            <a:lvl1pPr>
              <a:defRPr/>
            </a:lvl1pPr>
          </a:lstStyle>
          <a:p>
            <a:pPr>
              <a:defRPr/>
            </a:pPr>
            <a:fld id="{2841855A-A517-42B2-AB74-6787A2ECE294}" type="datetimeFigureOut">
              <a:rPr lang="zh-TW" altLang="en-US"/>
              <a:pPr>
                <a:defRPr/>
              </a:pPr>
              <a:t>2011/6/16</a:t>
            </a:fld>
            <a:endParaRPr lang="zh-TW" altLang="en-US"/>
          </a:p>
        </p:txBody>
      </p:sp>
      <p:sp>
        <p:nvSpPr>
          <p:cNvPr id="5" name="Footer Placeholder 21"/>
          <p:cNvSpPr>
            <a:spLocks noGrp="1"/>
          </p:cNvSpPr>
          <p:nvPr>
            <p:ph type="ftr" sz="quarter" idx="11"/>
          </p:nvPr>
        </p:nvSpPr>
        <p:spPr/>
        <p:txBody>
          <a:bodyPr/>
          <a:lstStyle>
            <a:lvl1pPr>
              <a:defRPr/>
            </a:lvl1pPr>
          </a:lstStyle>
          <a:p>
            <a:pPr>
              <a:defRPr/>
            </a:pPr>
            <a:endParaRPr lang="zh-TW" altLang="en-US"/>
          </a:p>
        </p:txBody>
      </p:sp>
      <p:sp>
        <p:nvSpPr>
          <p:cNvPr id="6" name="Slide Number Placeholder 17"/>
          <p:cNvSpPr>
            <a:spLocks noGrp="1"/>
          </p:cNvSpPr>
          <p:nvPr>
            <p:ph type="sldNum" sz="quarter" idx="12"/>
          </p:nvPr>
        </p:nvSpPr>
        <p:spPr/>
        <p:txBody>
          <a:bodyPr/>
          <a:lstStyle>
            <a:lvl1pPr>
              <a:defRPr/>
            </a:lvl1pPr>
          </a:lstStyle>
          <a:p>
            <a:pPr>
              <a:defRPr/>
            </a:pPr>
            <a:fld id="{9D22EF29-86F8-4A53-9A23-76394A59FA64}" type="slidenum">
              <a:rPr lang="zh-TW" altLang="en-US"/>
              <a:pPr>
                <a:defRPr/>
              </a:pPr>
              <a:t>‹#›</a:t>
            </a:fld>
            <a:endParaRPr lang="zh-TW" altLang="en-US"/>
          </a:p>
        </p:txBody>
      </p:sp>
    </p:spTree>
    <p:extLst>
      <p:ext uri="{BB962C8B-B14F-4D97-AF65-F5344CB8AC3E}">
        <p14:creationId xmlns:p14="http://schemas.microsoft.com/office/powerpoint/2010/main" val="2630088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Date Placeholder 9"/>
          <p:cNvSpPr>
            <a:spLocks noGrp="1"/>
          </p:cNvSpPr>
          <p:nvPr>
            <p:ph type="dt" sz="half" idx="10"/>
          </p:nvPr>
        </p:nvSpPr>
        <p:spPr/>
        <p:txBody>
          <a:bodyPr/>
          <a:lstStyle>
            <a:lvl1pPr>
              <a:defRPr/>
            </a:lvl1pPr>
          </a:lstStyle>
          <a:p>
            <a:pPr>
              <a:defRPr/>
            </a:pPr>
            <a:fld id="{39ACF38B-86BD-4B99-8225-8E1831AB0A1C}" type="datetimeFigureOut">
              <a:rPr lang="zh-TW" altLang="en-US"/>
              <a:pPr>
                <a:defRPr/>
              </a:pPr>
              <a:t>2011/6/16</a:t>
            </a:fld>
            <a:endParaRPr lang="zh-TW" altLang="en-US"/>
          </a:p>
        </p:txBody>
      </p:sp>
      <p:sp>
        <p:nvSpPr>
          <p:cNvPr id="5" name="Footer Placeholder 21"/>
          <p:cNvSpPr>
            <a:spLocks noGrp="1"/>
          </p:cNvSpPr>
          <p:nvPr>
            <p:ph type="ftr" sz="quarter" idx="11"/>
          </p:nvPr>
        </p:nvSpPr>
        <p:spPr/>
        <p:txBody>
          <a:bodyPr/>
          <a:lstStyle>
            <a:lvl1pPr>
              <a:defRPr/>
            </a:lvl1pPr>
          </a:lstStyle>
          <a:p>
            <a:pPr>
              <a:defRPr/>
            </a:pPr>
            <a:endParaRPr lang="zh-TW" altLang="en-US"/>
          </a:p>
        </p:txBody>
      </p:sp>
      <p:sp>
        <p:nvSpPr>
          <p:cNvPr id="6" name="Slide Number Placeholder 17"/>
          <p:cNvSpPr>
            <a:spLocks noGrp="1"/>
          </p:cNvSpPr>
          <p:nvPr>
            <p:ph type="sldNum" sz="quarter" idx="12"/>
          </p:nvPr>
        </p:nvSpPr>
        <p:spPr/>
        <p:txBody>
          <a:bodyPr/>
          <a:lstStyle>
            <a:lvl1pPr>
              <a:defRPr/>
            </a:lvl1pPr>
          </a:lstStyle>
          <a:p>
            <a:pPr>
              <a:defRPr/>
            </a:pPr>
            <a:fld id="{A4CD95FD-045E-4FAC-9385-9FB079A183F5}" type="slidenum">
              <a:rPr lang="zh-TW" altLang="en-US"/>
              <a:pPr>
                <a:defRPr/>
              </a:pPr>
              <a:t>‹#›</a:t>
            </a:fld>
            <a:endParaRPr lang="zh-TW" altLang="en-US"/>
          </a:p>
        </p:txBody>
      </p:sp>
    </p:spTree>
    <p:extLst>
      <p:ext uri="{BB962C8B-B14F-4D97-AF65-F5344CB8AC3E}">
        <p14:creationId xmlns:p14="http://schemas.microsoft.com/office/powerpoint/2010/main" val="2266683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Date Placeholder 9"/>
          <p:cNvSpPr>
            <a:spLocks noGrp="1"/>
          </p:cNvSpPr>
          <p:nvPr>
            <p:ph type="dt" sz="half" idx="10"/>
          </p:nvPr>
        </p:nvSpPr>
        <p:spPr/>
        <p:txBody>
          <a:bodyPr/>
          <a:lstStyle>
            <a:lvl1pPr>
              <a:defRPr/>
            </a:lvl1pPr>
          </a:lstStyle>
          <a:p>
            <a:pPr>
              <a:defRPr/>
            </a:pPr>
            <a:fld id="{76313912-E836-46A8-AB56-8F82D8C386DB}" type="datetimeFigureOut">
              <a:rPr lang="zh-TW" altLang="en-US"/>
              <a:pPr>
                <a:defRPr/>
              </a:pPr>
              <a:t>2011/6/16</a:t>
            </a:fld>
            <a:endParaRPr lang="zh-TW" altLang="en-US"/>
          </a:p>
        </p:txBody>
      </p:sp>
      <p:sp>
        <p:nvSpPr>
          <p:cNvPr id="6" name="Footer Placeholder 21"/>
          <p:cNvSpPr>
            <a:spLocks noGrp="1"/>
          </p:cNvSpPr>
          <p:nvPr>
            <p:ph type="ftr" sz="quarter" idx="11"/>
          </p:nvPr>
        </p:nvSpPr>
        <p:spPr/>
        <p:txBody>
          <a:bodyPr/>
          <a:lstStyle>
            <a:lvl1pPr>
              <a:defRPr/>
            </a:lvl1pPr>
          </a:lstStyle>
          <a:p>
            <a:pPr>
              <a:defRPr/>
            </a:pPr>
            <a:endParaRPr lang="zh-TW" altLang="en-US"/>
          </a:p>
        </p:txBody>
      </p:sp>
      <p:sp>
        <p:nvSpPr>
          <p:cNvPr id="7" name="Slide Number Placeholder 17"/>
          <p:cNvSpPr>
            <a:spLocks noGrp="1"/>
          </p:cNvSpPr>
          <p:nvPr>
            <p:ph type="sldNum" sz="quarter" idx="12"/>
          </p:nvPr>
        </p:nvSpPr>
        <p:spPr/>
        <p:txBody>
          <a:bodyPr/>
          <a:lstStyle>
            <a:lvl1pPr>
              <a:defRPr/>
            </a:lvl1pPr>
          </a:lstStyle>
          <a:p>
            <a:pPr>
              <a:defRPr/>
            </a:pPr>
            <a:fld id="{A44511FB-16EB-4E98-B4E7-77A43351FE7A}" type="slidenum">
              <a:rPr lang="zh-TW" altLang="en-US"/>
              <a:pPr>
                <a:defRPr/>
              </a:pPr>
              <a:t>‹#›</a:t>
            </a:fld>
            <a:endParaRPr lang="zh-TW" altLang="en-US"/>
          </a:p>
        </p:txBody>
      </p:sp>
    </p:spTree>
    <p:extLst>
      <p:ext uri="{BB962C8B-B14F-4D97-AF65-F5344CB8AC3E}">
        <p14:creationId xmlns:p14="http://schemas.microsoft.com/office/powerpoint/2010/main" val="22666734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Date Placeholder 9"/>
          <p:cNvSpPr>
            <a:spLocks noGrp="1"/>
          </p:cNvSpPr>
          <p:nvPr>
            <p:ph type="dt" sz="half" idx="10"/>
          </p:nvPr>
        </p:nvSpPr>
        <p:spPr/>
        <p:txBody>
          <a:bodyPr/>
          <a:lstStyle>
            <a:lvl1pPr>
              <a:defRPr/>
            </a:lvl1pPr>
          </a:lstStyle>
          <a:p>
            <a:pPr>
              <a:defRPr/>
            </a:pPr>
            <a:fld id="{A10A2449-8C42-4FDC-AC4E-849D01164D50}" type="datetimeFigureOut">
              <a:rPr lang="zh-TW" altLang="en-US"/>
              <a:pPr>
                <a:defRPr/>
              </a:pPr>
              <a:t>2011/6/16</a:t>
            </a:fld>
            <a:endParaRPr lang="zh-TW" altLang="en-US"/>
          </a:p>
        </p:txBody>
      </p:sp>
      <p:sp>
        <p:nvSpPr>
          <p:cNvPr id="8" name="Footer Placeholder 21"/>
          <p:cNvSpPr>
            <a:spLocks noGrp="1"/>
          </p:cNvSpPr>
          <p:nvPr>
            <p:ph type="ftr" sz="quarter" idx="11"/>
          </p:nvPr>
        </p:nvSpPr>
        <p:spPr/>
        <p:txBody>
          <a:bodyPr/>
          <a:lstStyle>
            <a:lvl1pPr>
              <a:defRPr/>
            </a:lvl1pPr>
          </a:lstStyle>
          <a:p>
            <a:pPr>
              <a:defRPr/>
            </a:pPr>
            <a:endParaRPr lang="zh-TW" altLang="en-US"/>
          </a:p>
        </p:txBody>
      </p:sp>
      <p:sp>
        <p:nvSpPr>
          <p:cNvPr id="9" name="Slide Number Placeholder 17"/>
          <p:cNvSpPr>
            <a:spLocks noGrp="1"/>
          </p:cNvSpPr>
          <p:nvPr>
            <p:ph type="sldNum" sz="quarter" idx="12"/>
          </p:nvPr>
        </p:nvSpPr>
        <p:spPr/>
        <p:txBody>
          <a:bodyPr/>
          <a:lstStyle>
            <a:lvl1pPr>
              <a:defRPr/>
            </a:lvl1pPr>
          </a:lstStyle>
          <a:p>
            <a:pPr>
              <a:defRPr/>
            </a:pPr>
            <a:fld id="{B27DCB1B-F5A5-4EC4-934E-B1628B802D67}" type="slidenum">
              <a:rPr lang="zh-TW" altLang="en-US"/>
              <a:pPr>
                <a:defRPr/>
              </a:pPr>
              <a:t>‹#›</a:t>
            </a:fld>
            <a:endParaRPr lang="zh-TW" altLang="en-US"/>
          </a:p>
        </p:txBody>
      </p:sp>
    </p:spTree>
    <p:extLst>
      <p:ext uri="{BB962C8B-B14F-4D97-AF65-F5344CB8AC3E}">
        <p14:creationId xmlns:p14="http://schemas.microsoft.com/office/powerpoint/2010/main" val="4099047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Date Placeholder 9"/>
          <p:cNvSpPr>
            <a:spLocks noGrp="1"/>
          </p:cNvSpPr>
          <p:nvPr>
            <p:ph type="dt" sz="half" idx="10"/>
          </p:nvPr>
        </p:nvSpPr>
        <p:spPr/>
        <p:txBody>
          <a:bodyPr/>
          <a:lstStyle>
            <a:lvl1pPr>
              <a:defRPr/>
            </a:lvl1pPr>
          </a:lstStyle>
          <a:p>
            <a:pPr>
              <a:defRPr/>
            </a:pPr>
            <a:fld id="{B93CEFF4-F317-49C8-9BE9-4DB7E8008D63}" type="datetimeFigureOut">
              <a:rPr lang="zh-TW" altLang="en-US"/>
              <a:pPr>
                <a:defRPr/>
              </a:pPr>
              <a:t>2011/6/16</a:t>
            </a:fld>
            <a:endParaRPr lang="zh-TW" altLang="en-US"/>
          </a:p>
        </p:txBody>
      </p:sp>
      <p:sp>
        <p:nvSpPr>
          <p:cNvPr id="4" name="Footer Placeholder 21"/>
          <p:cNvSpPr>
            <a:spLocks noGrp="1"/>
          </p:cNvSpPr>
          <p:nvPr>
            <p:ph type="ftr" sz="quarter" idx="11"/>
          </p:nvPr>
        </p:nvSpPr>
        <p:spPr/>
        <p:txBody>
          <a:bodyPr/>
          <a:lstStyle>
            <a:lvl1pPr>
              <a:defRPr/>
            </a:lvl1pPr>
          </a:lstStyle>
          <a:p>
            <a:pPr>
              <a:defRPr/>
            </a:pPr>
            <a:endParaRPr lang="zh-TW" altLang="en-US"/>
          </a:p>
        </p:txBody>
      </p:sp>
      <p:sp>
        <p:nvSpPr>
          <p:cNvPr id="5" name="Slide Number Placeholder 17"/>
          <p:cNvSpPr>
            <a:spLocks noGrp="1"/>
          </p:cNvSpPr>
          <p:nvPr>
            <p:ph type="sldNum" sz="quarter" idx="12"/>
          </p:nvPr>
        </p:nvSpPr>
        <p:spPr/>
        <p:txBody>
          <a:bodyPr/>
          <a:lstStyle>
            <a:lvl1pPr>
              <a:defRPr/>
            </a:lvl1pPr>
          </a:lstStyle>
          <a:p>
            <a:pPr>
              <a:defRPr/>
            </a:pPr>
            <a:fld id="{708DCC73-A7A9-4A24-92CE-A6A77ED06134}" type="slidenum">
              <a:rPr lang="zh-TW" altLang="en-US"/>
              <a:pPr>
                <a:defRPr/>
              </a:pPr>
              <a:t>‹#›</a:t>
            </a:fld>
            <a:endParaRPr lang="zh-TW" altLang="en-US"/>
          </a:p>
        </p:txBody>
      </p:sp>
    </p:spTree>
    <p:extLst>
      <p:ext uri="{BB962C8B-B14F-4D97-AF65-F5344CB8AC3E}">
        <p14:creationId xmlns:p14="http://schemas.microsoft.com/office/powerpoint/2010/main" val="23862496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BA74FA8F-E573-413E-8DCF-9F9FC781A75A}" type="datetimeFigureOut">
              <a:rPr lang="zh-TW" altLang="en-US"/>
              <a:pPr>
                <a:defRPr/>
              </a:pPr>
              <a:t>2011/6/16</a:t>
            </a:fld>
            <a:endParaRPr lang="zh-TW" altLang="en-US"/>
          </a:p>
        </p:txBody>
      </p:sp>
      <p:sp>
        <p:nvSpPr>
          <p:cNvPr id="3" name="Footer Placeholder 21"/>
          <p:cNvSpPr>
            <a:spLocks noGrp="1"/>
          </p:cNvSpPr>
          <p:nvPr>
            <p:ph type="ftr" sz="quarter" idx="11"/>
          </p:nvPr>
        </p:nvSpPr>
        <p:spPr/>
        <p:txBody>
          <a:bodyPr/>
          <a:lstStyle>
            <a:lvl1pPr>
              <a:defRPr/>
            </a:lvl1pPr>
          </a:lstStyle>
          <a:p>
            <a:pPr>
              <a:defRPr/>
            </a:pPr>
            <a:endParaRPr lang="zh-TW" altLang="en-US"/>
          </a:p>
        </p:txBody>
      </p:sp>
      <p:sp>
        <p:nvSpPr>
          <p:cNvPr id="4" name="Slide Number Placeholder 17"/>
          <p:cNvSpPr>
            <a:spLocks noGrp="1"/>
          </p:cNvSpPr>
          <p:nvPr>
            <p:ph type="sldNum" sz="quarter" idx="12"/>
          </p:nvPr>
        </p:nvSpPr>
        <p:spPr/>
        <p:txBody>
          <a:bodyPr/>
          <a:lstStyle>
            <a:lvl1pPr>
              <a:defRPr/>
            </a:lvl1pPr>
          </a:lstStyle>
          <a:p>
            <a:pPr>
              <a:defRPr/>
            </a:pPr>
            <a:fld id="{818C8F19-7462-4984-BDE6-9080FC756FBE}" type="slidenum">
              <a:rPr lang="zh-TW" altLang="en-US"/>
              <a:pPr>
                <a:defRPr/>
              </a:pPr>
              <a:t>‹#›</a:t>
            </a:fld>
            <a:endParaRPr lang="zh-TW" altLang="en-US"/>
          </a:p>
        </p:txBody>
      </p:sp>
    </p:spTree>
    <p:extLst>
      <p:ext uri="{BB962C8B-B14F-4D97-AF65-F5344CB8AC3E}">
        <p14:creationId xmlns:p14="http://schemas.microsoft.com/office/powerpoint/2010/main" val="11491847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9"/>
          <p:cNvSpPr>
            <a:spLocks noGrp="1"/>
          </p:cNvSpPr>
          <p:nvPr>
            <p:ph type="dt" sz="half" idx="10"/>
          </p:nvPr>
        </p:nvSpPr>
        <p:spPr/>
        <p:txBody>
          <a:bodyPr/>
          <a:lstStyle>
            <a:lvl1pPr>
              <a:defRPr/>
            </a:lvl1pPr>
          </a:lstStyle>
          <a:p>
            <a:pPr>
              <a:defRPr/>
            </a:pPr>
            <a:fld id="{13FA08B8-DDF7-4F06-B82A-80C80433112D}" type="datetimeFigureOut">
              <a:rPr lang="zh-TW" altLang="en-US"/>
              <a:pPr>
                <a:defRPr/>
              </a:pPr>
              <a:t>2011/6/16</a:t>
            </a:fld>
            <a:endParaRPr lang="zh-TW" altLang="en-US"/>
          </a:p>
        </p:txBody>
      </p:sp>
      <p:sp>
        <p:nvSpPr>
          <p:cNvPr id="6" name="Footer Placeholder 21"/>
          <p:cNvSpPr>
            <a:spLocks noGrp="1"/>
          </p:cNvSpPr>
          <p:nvPr>
            <p:ph type="ftr" sz="quarter" idx="11"/>
          </p:nvPr>
        </p:nvSpPr>
        <p:spPr/>
        <p:txBody>
          <a:bodyPr/>
          <a:lstStyle>
            <a:lvl1pPr>
              <a:defRPr/>
            </a:lvl1pPr>
          </a:lstStyle>
          <a:p>
            <a:pPr>
              <a:defRPr/>
            </a:pPr>
            <a:endParaRPr lang="zh-TW" altLang="en-US"/>
          </a:p>
        </p:txBody>
      </p:sp>
      <p:sp>
        <p:nvSpPr>
          <p:cNvPr id="7" name="Slide Number Placeholder 17"/>
          <p:cNvSpPr>
            <a:spLocks noGrp="1"/>
          </p:cNvSpPr>
          <p:nvPr>
            <p:ph type="sldNum" sz="quarter" idx="12"/>
          </p:nvPr>
        </p:nvSpPr>
        <p:spPr/>
        <p:txBody>
          <a:bodyPr/>
          <a:lstStyle>
            <a:lvl1pPr>
              <a:defRPr/>
            </a:lvl1pPr>
          </a:lstStyle>
          <a:p>
            <a:pPr>
              <a:defRPr/>
            </a:pPr>
            <a:fld id="{6018BC95-6504-47B4-97E3-B36820F834BE}" type="slidenum">
              <a:rPr lang="zh-TW" altLang="en-US"/>
              <a:pPr>
                <a:defRPr/>
              </a:pPr>
              <a:t>‹#›</a:t>
            </a:fld>
            <a:endParaRPr lang="zh-TW" altLang="en-US"/>
          </a:p>
        </p:txBody>
      </p:sp>
    </p:spTree>
    <p:extLst>
      <p:ext uri="{BB962C8B-B14F-4D97-AF65-F5344CB8AC3E}">
        <p14:creationId xmlns:p14="http://schemas.microsoft.com/office/powerpoint/2010/main" val="1384630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9"/>
          <p:cNvSpPr>
            <a:spLocks noGrp="1"/>
          </p:cNvSpPr>
          <p:nvPr>
            <p:ph type="dt" sz="half" idx="10"/>
          </p:nvPr>
        </p:nvSpPr>
        <p:spPr/>
        <p:txBody>
          <a:bodyPr/>
          <a:lstStyle>
            <a:lvl1pPr>
              <a:defRPr/>
            </a:lvl1pPr>
          </a:lstStyle>
          <a:p>
            <a:pPr>
              <a:defRPr/>
            </a:pPr>
            <a:fld id="{5A6F359D-0C05-41F6-8C30-1FDD66A83F9D}" type="datetimeFigureOut">
              <a:rPr lang="zh-TW" altLang="en-US"/>
              <a:pPr>
                <a:defRPr/>
              </a:pPr>
              <a:t>2011/6/16</a:t>
            </a:fld>
            <a:endParaRPr lang="zh-TW" altLang="en-US"/>
          </a:p>
        </p:txBody>
      </p:sp>
      <p:sp>
        <p:nvSpPr>
          <p:cNvPr id="5" name="Footer Placeholder 21"/>
          <p:cNvSpPr>
            <a:spLocks noGrp="1"/>
          </p:cNvSpPr>
          <p:nvPr>
            <p:ph type="ftr" sz="quarter" idx="11"/>
          </p:nvPr>
        </p:nvSpPr>
        <p:spPr/>
        <p:txBody>
          <a:bodyPr/>
          <a:lstStyle>
            <a:lvl1pPr>
              <a:defRPr/>
            </a:lvl1pPr>
          </a:lstStyle>
          <a:p>
            <a:pPr>
              <a:defRPr/>
            </a:pPr>
            <a:endParaRPr lang="zh-TW" altLang="en-US"/>
          </a:p>
        </p:txBody>
      </p:sp>
      <p:sp>
        <p:nvSpPr>
          <p:cNvPr id="6" name="Slide Number Placeholder 17"/>
          <p:cNvSpPr>
            <a:spLocks noGrp="1"/>
          </p:cNvSpPr>
          <p:nvPr>
            <p:ph type="sldNum" sz="quarter" idx="12"/>
          </p:nvPr>
        </p:nvSpPr>
        <p:spPr/>
        <p:txBody>
          <a:bodyPr/>
          <a:lstStyle>
            <a:lvl1pPr>
              <a:defRPr/>
            </a:lvl1pPr>
          </a:lstStyle>
          <a:p>
            <a:pPr>
              <a:defRPr/>
            </a:pPr>
            <a:fld id="{48256348-870B-47BE-B81E-3BF20B46E601}" type="slidenum">
              <a:rPr lang="zh-TW" altLang="en-US"/>
              <a:pPr>
                <a:defRPr/>
              </a:pPr>
              <a:t>‹#›</a:t>
            </a:fld>
            <a:endParaRPr lang="zh-TW" altLang="en-US"/>
          </a:p>
        </p:txBody>
      </p:sp>
    </p:spTree>
    <p:extLst>
      <p:ext uri="{BB962C8B-B14F-4D97-AF65-F5344CB8AC3E}">
        <p14:creationId xmlns:p14="http://schemas.microsoft.com/office/powerpoint/2010/main" val="39823003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9"/>
          <p:cNvSpPr>
            <a:spLocks noGrp="1"/>
          </p:cNvSpPr>
          <p:nvPr>
            <p:ph type="dt" sz="half" idx="10"/>
          </p:nvPr>
        </p:nvSpPr>
        <p:spPr/>
        <p:txBody>
          <a:bodyPr/>
          <a:lstStyle>
            <a:lvl1pPr>
              <a:defRPr/>
            </a:lvl1pPr>
          </a:lstStyle>
          <a:p>
            <a:pPr>
              <a:defRPr/>
            </a:pPr>
            <a:fld id="{8C8F6ECC-9C96-4C46-9DFF-05F403D701F4}" type="datetimeFigureOut">
              <a:rPr lang="zh-TW" altLang="en-US"/>
              <a:pPr>
                <a:defRPr/>
              </a:pPr>
              <a:t>2011/6/16</a:t>
            </a:fld>
            <a:endParaRPr lang="zh-TW" altLang="en-US"/>
          </a:p>
        </p:txBody>
      </p:sp>
      <p:sp>
        <p:nvSpPr>
          <p:cNvPr id="6" name="Footer Placeholder 21"/>
          <p:cNvSpPr>
            <a:spLocks noGrp="1"/>
          </p:cNvSpPr>
          <p:nvPr>
            <p:ph type="ftr" sz="quarter" idx="11"/>
          </p:nvPr>
        </p:nvSpPr>
        <p:spPr/>
        <p:txBody>
          <a:bodyPr/>
          <a:lstStyle>
            <a:lvl1pPr>
              <a:defRPr/>
            </a:lvl1pPr>
          </a:lstStyle>
          <a:p>
            <a:pPr>
              <a:defRPr/>
            </a:pPr>
            <a:endParaRPr lang="zh-TW" altLang="en-US"/>
          </a:p>
        </p:txBody>
      </p:sp>
      <p:sp>
        <p:nvSpPr>
          <p:cNvPr id="7" name="Slide Number Placeholder 17"/>
          <p:cNvSpPr>
            <a:spLocks noGrp="1"/>
          </p:cNvSpPr>
          <p:nvPr>
            <p:ph type="sldNum" sz="quarter" idx="12"/>
          </p:nvPr>
        </p:nvSpPr>
        <p:spPr/>
        <p:txBody>
          <a:bodyPr/>
          <a:lstStyle>
            <a:lvl1pPr>
              <a:defRPr/>
            </a:lvl1pPr>
          </a:lstStyle>
          <a:p>
            <a:pPr>
              <a:defRPr/>
            </a:pPr>
            <a:fld id="{7A653678-9524-4435-BE5D-94E53ABB95BC}" type="slidenum">
              <a:rPr lang="zh-TW" altLang="en-US"/>
              <a:pPr>
                <a:defRPr/>
              </a:pPr>
              <a:t>‹#›</a:t>
            </a:fld>
            <a:endParaRPr lang="zh-TW" altLang="en-US"/>
          </a:p>
        </p:txBody>
      </p:sp>
    </p:spTree>
    <p:extLst>
      <p:ext uri="{BB962C8B-B14F-4D97-AF65-F5344CB8AC3E}">
        <p14:creationId xmlns:p14="http://schemas.microsoft.com/office/powerpoint/2010/main" val="19623128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Date Placeholder 9"/>
          <p:cNvSpPr>
            <a:spLocks noGrp="1"/>
          </p:cNvSpPr>
          <p:nvPr>
            <p:ph type="dt" sz="half" idx="10"/>
          </p:nvPr>
        </p:nvSpPr>
        <p:spPr/>
        <p:txBody>
          <a:bodyPr/>
          <a:lstStyle>
            <a:lvl1pPr>
              <a:defRPr/>
            </a:lvl1pPr>
          </a:lstStyle>
          <a:p>
            <a:pPr>
              <a:defRPr/>
            </a:pPr>
            <a:fld id="{95C7E407-49D1-452A-9813-9302808073F5}" type="datetimeFigureOut">
              <a:rPr lang="zh-TW" altLang="en-US"/>
              <a:pPr>
                <a:defRPr/>
              </a:pPr>
              <a:t>2011/6/16</a:t>
            </a:fld>
            <a:endParaRPr lang="zh-TW" altLang="en-US"/>
          </a:p>
        </p:txBody>
      </p:sp>
      <p:sp>
        <p:nvSpPr>
          <p:cNvPr id="5" name="Footer Placeholder 21"/>
          <p:cNvSpPr>
            <a:spLocks noGrp="1"/>
          </p:cNvSpPr>
          <p:nvPr>
            <p:ph type="ftr" sz="quarter" idx="11"/>
          </p:nvPr>
        </p:nvSpPr>
        <p:spPr/>
        <p:txBody>
          <a:bodyPr/>
          <a:lstStyle>
            <a:lvl1pPr>
              <a:defRPr/>
            </a:lvl1pPr>
          </a:lstStyle>
          <a:p>
            <a:pPr>
              <a:defRPr/>
            </a:pPr>
            <a:endParaRPr lang="zh-TW" altLang="en-US"/>
          </a:p>
        </p:txBody>
      </p:sp>
      <p:sp>
        <p:nvSpPr>
          <p:cNvPr id="6" name="Slide Number Placeholder 17"/>
          <p:cNvSpPr>
            <a:spLocks noGrp="1"/>
          </p:cNvSpPr>
          <p:nvPr>
            <p:ph type="sldNum" sz="quarter" idx="12"/>
          </p:nvPr>
        </p:nvSpPr>
        <p:spPr/>
        <p:txBody>
          <a:bodyPr/>
          <a:lstStyle>
            <a:lvl1pPr>
              <a:defRPr/>
            </a:lvl1pPr>
          </a:lstStyle>
          <a:p>
            <a:pPr>
              <a:defRPr/>
            </a:pPr>
            <a:fld id="{6AC3AC10-CC97-431E-B458-54CAA6D3813F}" type="slidenum">
              <a:rPr lang="zh-TW" altLang="en-US"/>
              <a:pPr>
                <a:defRPr/>
              </a:pPr>
              <a:t>‹#›</a:t>
            </a:fld>
            <a:endParaRPr lang="zh-TW" altLang="en-US"/>
          </a:p>
        </p:txBody>
      </p:sp>
    </p:spTree>
    <p:extLst>
      <p:ext uri="{BB962C8B-B14F-4D97-AF65-F5344CB8AC3E}">
        <p14:creationId xmlns:p14="http://schemas.microsoft.com/office/powerpoint/2010/main" val="29840693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704850"/>
            <a:ext cx="2057400" cy="561975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704850"/>
            <a:ext cx="6019800" cy="561975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Date Placeholder 9"/>
          <p:cNvSpPr>
            <a:spLocks noGrp="1"/>
          </p:cNvSpPr>
          <p:nvPr>
            <p:ph type="dt" sz="half" idx="10"/>
          </p:nvPr>
        </p:nvSpPr>
        <p:spPr/>
        <p:txBody>
          <a:bodyPr/>
          <a:lstStyle>
            <a:lvl1pPr>
              <a:defRPr/>
            </a:lvl1pPr>
          </a:lstStyle>
          <a:p>
            <a:pPr>
              <a:defRPr/>
            </a:pPr>
            <a:fld id="{68DBA702-10FD-47CA-A7C0-DF95D1B1F031}" type="datetimeFigureOut">
              <a:rPr lang="zh-TW" altLang="en-US"/>
              <a:pPr>
                <a:defRPr/>
              </a:pPr>
              <a:t>2011/6/16</a:t>
            </a:fld>
            <a:endParaRPr lang="zh-TW" altLang="en-US"/>
          </a:p>
        </p:txBody>
      </p:sp>
      <p:sp>
        <p:nvSpPr>
          <p:cNvPr id="5" name="Footer Placeholder 21"/>
          <p:cNvSpPr>
            <a:spLocks noGrp="1"/>
          </p:cNvSpPr>
          <p:nvPr>
            <p:ph type="ftr" sz="quarter" idx="11"/>
          </p:nvPr>
        </p:nvSpPr>
        <p:spPr/>
        <p:txBody>
          <a:bodyPr/>
          <a:lstStyle>
            <a:lvl1pPr>
              <a:defRPr/>
            </a:lvl1pPr>
          </a:lstStyle>
          <a:p>
            <a:pPr>
              <a:defRPr/>
            </a:pPr>
            <a:endParaRPr lang="zh-TW" altLang="en-US"/>
          </a:p>
        </p:txBody>
      </p:sp>
      <p:sp>
        <p:nvSpPr>
          <p:cNvPr id="6" name="Slide Number Placeholder 17"/>
          <p:cNvSpPr>
            <a:spLocks noGrp="1"/>
          </p:cNvSpPr>
          <p:nvPr>
            <p:ph type="sldNum" sz="quarter" idx="12"/>
          </p:nvPr>
        </p:nvSpPr>
        <p:spPr/>
        <p:txBody>
          <a:bodyPr/>
          <a:lstStyle>
            <a:lvl1pPr>
              <a:defRPr/>
            </a:lvl1pPr>
          </a:lstStyle>
          <a:p>
            <a:pPr>
              <a:defRPr/>
            </a:pPr>
            <a:fld id="{2E15052E-4A2F-4D02-9F2E-FF07AACE6C09}" type="slidenum">
              <a:rPr lang="zh-TW" altLang="en-US"/>
              <a:pPr>
                <a:defRPr/>
              </a:pPr>
              <a:t>‹#›</a:t>
            </a:fld>
            <a:endParaRPr lang="zh-TW" altLang="en-US"/>
          </a:p>
        </p:txBody>
      </p:sp>
    </p:spTree>
    <p:extLst>
      <p:ext uri="{BB962C8B-B14F-4D97-AF65-F5344CB8AC3E}">
        <p14:creationId xmlns:p14="http://schemas.microsoft.com/office/powerpoint/2010/main" val="2088815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zh-TW" altLang="en-US" smtClean="0"/>
              <a:t>按一下以編輯母片標題樣式</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lvl1pPr>
              <a:defRPr/>
            </a:lvl1pPr>
          </a:lstStyle>
          <a:p>
            <a:pPr>
              <a:defRPr/>
            </a:pPr>
            <a:fld id="{1F0C4116-4E05-4E18-A38D-F5276440F689}" type="datetimeFigureOut">
              <a:rPr lang="zh-TW" altLang="en-US"/>
              <a:pPr>
                <a:defRPr/>
              </a:pPr>
              <a:t>2011/6/16</a:t>
            </a:fld>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2D447BF1-2F33-4456-BF23-864C47B95360}" type="slidenum">
              <a:rPr lang="zh-TW" altLang="en-US"/>
              <a:pPr>
                <a:defRPr/>
              </a:pPr>
              <a:t>‹#›</a:t>
            </a:fld>
            <a:endParaRPr lang="zh-TW" altLang="en-US"/>
          </a:p>
        </p:txBody>
      </p:sp>
    </p:spTree>
    <p:extLst>
      <p:ext uri="{BB962C8B-B14F-4D97-AF65-F5344CB8AC3E}">
        <p14:creationId xmlns:p14="http://schemas.microsoft.com/office/powerpoint/2010/main" val="330039438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zh-TW" altLang="en-US" smtClean="0"/>
              <a:t>按一下以編輯母片標題樣式</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Date Placeholder 9"/>
          <p:cNvSpPr>
            <a:spLocks noGrp="1"/>
          </p:cNvSpPr>
          <p:nvPr>
            <p:ph type="dt" sz="half" idx="10"/>
          </p:nvPr>
        </p:nvSpPr>
        <p:spPr/>
        <p:txBody>
          <a:bodyPr/>
          <a:lstStyle>
            <a:lvl1pPr>
              <a:defRPr/>
            </a:lvl1pPr>
          </a:lstStyle>
          <a:p>
            <a:pPr>
              <a:defRPr/>
            </a:pPr>
            <a:fld id="{F61F52AC-0425-434E-A9E4-3CEC86C563D2}" type="datetimeFigureOut">
              <a:rPr lang="zh-TW" altLang="en-US"/>
              <a:pPr>
                <a:defRPr/>
              </a:pPr>
              <a:t>2011/6/16</a:t>
            </a:fld>
            <a:endParaRPr lang="zh-TW" altLang="en-US"/>
          </a:p>
        </p:txBody>
      </p:sp>
      <p:sp>
        <p:nvSpPr>
          <p:cNvPr id="6" name="Footer Placeholder 21"/>
          <p:cNvSpPr>
            <a:spLocks noGrp="1"/>
          </p:cNvSpPr>
          <p:nvPr>
            <p:ph type="ftr" sz="quarter" idx="11"/>
          </p:nvPr>
        </p:nvSpPr>
        <p:spPr/>
        <p:txBody>
          <a:bodyPr/>
          <a:lstStyle>
            <a:lvl1pPr>
              <a:defRPr/>
            </a:lvl1pPr>
          </a:lstStyle>
          <a:p>
            <a:pPr>
              <a:defRPr/>
            </a:pPr>
            <a:endParaRPr lang="zh-TW" altLang="en-US"/>
          </a:p>
        </p:txBody>
      </p:sp>
      <p:sp>
        <p:nvSpPr>
          <p:cNvPr id="7" name="Slide Number Placeholder 17"/>
          <p:cNvSpPr>
            <a:spLocks noGrp="1"/>
          </p:cNvSpPr>
          <p:nvPr>
            <p:ph type="sldNum" sz="quarter" idx="12"/>
          </p:nvPr>
        </p:nvSpPr>
        <p:spPr/>
        <p:txBody>
          <a:bodyPr/>
          <a:lstStyle>
            <a:lvl1pPr>
              <a:defRPr/>
            </a:lvl1pPr>
          </a:lstStyle>
          <a:p>
            <a:pPr>
              <a:defRPr/>
            </a:pPr>
            <a:fld id="{5B2C20B1-4546-4B7A-9537-8E341C6CAF21}" type="slidenum">
              <a:rPr lang="zh-TW" altLang="en-US"/>
              <a:pPr>
                <a:defRPr/>
              </a:pPr>
              <a:t>‹#›</a:t>
            </a:fld>
            <a:endParaRPr lang="zh-TW" altLang="en-US"/>
          </a:p>
        </p:txBody>
      </p:sp>
    </p:spTree>
    <p:extLst>
      <p:ext uri="{BB962C8B-B14F-4D97-AF65-F5344CB8AC3E}">
        <p14:creationId xmlns:p14="http://schemas.microsoft.com/office/powerpoint/2010/main" val="3010201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zh-TW" altLang="en-US" smtClean="0"/>
              <a:t>按一下以編輯母片標題樣式</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zh-TW" altLang="en-US" smtClean="0"/>
              <a:t>按一下以編輯母片文字樣式</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zh-TW" altLang="en-US" smtClean="0"/>
              <a:t>按一下以編輯母片文字樣式</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Date Placeholder 9"/>
          <p:cNvSpPr>
            <a:spLocks noGrp="1"/>
          </p:cNvSpPr>
          <p:nvPr>
            <p:ph type="dt" sz="half" idx="10"/>
          </p:nvPr>
        </p:nvSpPr>
        <p:spPr/>
        <p:txBody>
          <a:bodyPr/>
          <a:lstStyle>
            <a:lvl1pPr>
              <a:defRPr/>
            </a:lvl1pPr>
          </a:lstStyle>
          <a:p>
            <a:pPr>
              <a:defRPr/>
            </a:pPr>
            <a:fld id="{C2A00AB4-5D1D-4E45-84EA-3CB3E4AB6587}" type="datetimeFigureOut">
              <a:rPr lang="zh-TW" altLang="en-US"/>
              <a:pPr>
                <a:defRPr/>
              </a:pPr>
              <a:t>2011/6/16</a:t>
            </a:fld>
            <a:endParaRPr lang="zh-TW" altLang="en-US"/>
          </a:p>
        </p:txBody>
      </p:sp>
      <p:sp>
        <p:nvSpPr>
          <p:cNvPr id="8" name="Footer Placeholder 21"/>
          <p:cNvSpPr>
            <a:spLocks noGrp="1"/>
          </p:cNvSpPr>
          <p:nvPr>
            <p:ph type="ftr" sz="quarter" idx="11"/>
          </p:nvPr>
        </p:nvSpPr>
        <p:spPr/>
        <p:txBody>
          <a:bodyPr/>
          <a:lstStyle>
            <a:lvl1pPr>
              <a:defRPr/>
            </a:lvl1pPr>
          </a:lstStyle>
          <a:p>
            <a:pPr>
              <a:defRPr/>
            </a:pPr>
            <a:endParaRPr lang="zh-TW" altLang="en-US"/>
          </a:p>
        </p:txBody>
      </p:sp>
      <p:sp>
        <p:nvSpPr>
          <p:cNvPr id="9" name="Slide Number Placeholder 17"/>
          <p:cNvSpPr>
            <a:spLocks noGrp="1"/>
          </p:cNvSpPr>
          <p:nvPr>
            <p:ph type="sldNum" sz="quarter" idx="12"/>
          </p:nvPr>
        </p:nvSpPr>
        <p:spPr/>
        <p:txBody>
          <a:bodyPr/>
          <a:lstStyle>
            <a:lvl1pPr>
              <a:defRPr/>
            </a:lvl1pPr>
          </a:lstStyle>
          <a:p>
            <a:pPr>
              <a:defRPr/>
            </a:pPr>
            <a:fld id="{5280CD53-FD4B-4B24-B60B-14A98A651146}" type="slidenum">
              <a:rPr lang="zh-TW" altLang="en-US"/>
              <a:pPr>
                <a:defRPr/>
              </a:pPr>
              <a:t>‹#›</a:t>
            </a:fld>
            <a:endParaRPr lang="zh-TW" altLang="en-US"/>
          </a:p>
        </p:txBody>
      </p:sp>
    </p:spTree>
    <p:extLst>
      <p:ext uri="{BB962C8B-B14F-4D97-AF65-F5344CB8AC3E}">
        <p14:creationId xmlns:p14="http://schemas.microsoft.com/office/powerpoint/2010/main" val="1689580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zh-TW" altLang="en-US" smtClean="0"/>
              <a:t>按一下以編輯母片標題樣式</a:t>
            </a:r>
            <a:endParaRPr lang="en-US"/>
          </a:p>
        </p:txBody>
      </p:sp>
      <p:sp>
        <p:nvSpPr>
          <p:cNvPr id="3" name="Date Placeholder 9"/>
          <p:cNvSpPr>
            <a:spLocks noGrp="1"/>
          </p:cNvSpPr>
          <p:nvPr>
            <p:ph type="dt" sz="half" idx="10"/>
          </p:nvPr>
        </p:nvSpPr>
        <p:spPr/>
        <p:txBody>
          <a:bodyPr/>
          <a:lstStyle>
            <a:lvl1pPr>
              <a:defRPr/>
            </a:lvl1pPr>
          </a:lstStyle>
          <a:p>
            <a:pPr>
              <a:defRPr/>
            </a:pPr>
            <a:fld id="{CC8A7D70-E638-4211-AD36-7F76DB01EBDD}" type="datetimeFigureOut">
              <a:rPr lang="zh-TW" altLang="en-US"/>
              <a:pPr>
                <a:defRPr/>
              </a:pPr>
              <a:t>2011/6/16</a:t>
            </a:fld>
            <a:endParaRPr lang="zh-TW" altLang="en-US"/>
          </a:p>
        </p:txBody>
      </p:sp>
      <p:sp>
        <p:nvSpPr>
          <p:cNvPr id="4" name="Footer Placeholder 21"/>
          <p:cNvSpPr>
            <a:spLocks noGrp="1"/>
          </p:cNvSpPr>
          <p:nvPr>
            <p:ph type="ftr" sz="quarter" idx="11"/>
          </p:nvPr>
        </p:nvSpPr>
        <p:spPr/>
        <p:txBody>
          <a:bodyPr/>
          <a:lstStyle>
            <a:lvl1pPr>
              <a:defRPr/>
            </a:lvl1pPr>
          </a:lstStyle>
          <a:p>
            <a:pPr>
              <a:defRPr/>
            </a:pPr>
            <a:endParaRPr lang="zh-TW" altLang="en-US"/>
          </a:p>
        </p:txBody>
      </p:sp>
      <p:sp>
        <p:nvSpPr>
          <p:cNvPr id="5" name="Slide Number Placeholder 17"/>
          <p:cNvSpPr>
            <a:spLocks noGrp="1"/>
          </p:cNvSpPr>
          <p:nvPr>
            <p:ph type="sldNum" sz="quarter" idx="12"/>
          </p:nvPr>
        </p:nvSpPr>
        <p:spPr/>
        <p:txBody>
          <a:bodyPr/>
          <a:lstStyle>
            <a:lvl1pPr>
              <a:defRPr/>
            </a:lvl1pPr>
          </a:lstStyle>
          <a:p>
            <a:pPr>
              <a:defRPr/>
            </a:pPr>
            <a:fld id="{A4EE7BC4-29FA-4D04-B207-ECF376137AD9}" type="slidenum">
              <a:rPr lang="zh-TW" altLang="en-US"/>
              <a:pPr>
                <a:defRPr/>
              </a:pPr>
              <a:t>‹#›</a:t>
            </a:fld>
            <a:endParaRPr lang="zh-TW" altLang="en-US"/>
          </a:p>
        </p:txBody>
      </p:sp>
    </p:spTree>
    <p:extLst>
      <p:ext uri="{BB962C8B-B14F-4D97-AF65-F5344CB8AC3E}">
        <p14:creationId xmlns:p14="http://schemas.microsoft.com/office/powerpoint/2010/main" val="1966395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AA82FFFD-62A0-4EFE-807E-995532AAE39C}" type="datetimeFigureOut">
              <a:rPr lang="zh-TW" altLang="en-US"/>
              <a:pPr>
                <a:defRPr/>
              </a:pPr>
              <a:t>2011/6/16</a:t>
            </a:fld>
            <a:endParaRPr lang="zh-TW" altLang="en-US"/>
          </a:p>
        </p:txBody>
      </p:sp>
      <p:sp>
        <p:nvSpPr>
          <p:cNvPr id="3" name="Footer Placeholder 21"/>
          <p:cNvSpPr>
            <a:spLocks noGrp="1"/>
          </p:cNvSpPr>
          <p:nvPr>
            <p:ph type="ftr" sz="quarter" idx="11"/>
          </p:nvPr>
        </p:nvSpPr>
        <p:spPr/>
        <p:txBody>
          <a:bodyPr/>
          <a:lstStyle>
            <a:lvl1pPr>
              <a:defRPr/>
            </a:lvl1pPr>
          </a:lstStyle>
          <a:p>
            <a:pPr>
              <a:defRPr/>
            </a:pPr>
            <a:endParaRPr lang="zh-TW" altLang="en-US"/>
          </a:p>
        </p:txBody>
      </p:sp>
      <p:sp>
        <p:nvSpPr>
          <p:cNvPr id="4" name="Slide Number Placeholder 17"/>
          <p:cNvSpPr>
            <a:spLocks noGrp="1"/>
          </p:cNvSpPr>
          <p:nvPr>
            <p:ph type="sldNum" sz="quarter" idx="12"/>
          </p:nvPr>
        </p:nvSpPr>
        <p:spPr/>
        <p:txBody>
          <a:bodyPr/>
          <a:lstStyle>
            <a:lvl1pPr>
              <a:defRPr/>
            </a:lvl1pPr>
          </a:lstStyle>
          <a:p>
            <a:pPr>
              <a:defRPr/>
            </a:pPr>
            <a:fld id="{82A5A95C-50D3-40AE-8109-955178B6346D}" type="slidenum">
              <a:rPr lang="zh-TW" altLang="en-US"/>
              <a:pPr>
                <a:defRPr/>
              </a:pPr>
              <a:t>‹#›</a:t>
            </a:fld>
            <a:endParaRPr lang="zh-TW" altLang="en-US"/>
          </a:p>
        </p:txBody>
      </p:sp>
    </p:spTree>
    <p:extLst>
      <p:ext uri="{BB962C8B-B14F-4D97-AF65-F5344CB8AC3E}">
        <p14:creationId xmlns:p14="http://schemas.microsoft.com/office/powerpoint/2010/main" val="581328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zh-TW" altLang="en-US" smtClean="0"/>
              <a:t>按一下以編輯母片標題樣式</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zh-TW" altLang="en-US" smtClean="0"/>
              <a:t>按一下以編輯母片文字樣式</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Date Placeholder 9"/>
          <p:cNvSpPr>
            <a:spLocks noGrp="1"/>
          </p:cNvSpPr>
          <p:nvPr>
            <p:ph type="dt" sz="half" idx="10"/>
          </p:nvPr>
        </p:nvSpPr>
        <p:spPr/>
        <p:txBody>
          <a:bodyPr/>
          <a:lstStyle>
            <a:lvl1pPr>
              <a:defRPr/>
            </a:lvl1pPr>
          </a:lstStyle>
          <a:p>
            <a:pPr>
              <a:defRPr/>
            </a:pPr>
            <a:fld id="{BCFAA618-35FC-4605-995D-8ABE10AEC6E7}" type="datetimeFigureOut">
              <a:rPr lang="zh-TW" altLang="en-US"/>
              <a:pPr>
                <a:defRPr/>
              </a:pPr>
              <a:t>2011/6/16</a:t>
            </a:fld>
            <a:endParaRPr lang="zh-TW" altLang="en-US"/>
          </a:p>
        </p:txBody>
      </p:sp>
      <p:sp>
        <p:nvSpPr>
          <p:cNvPr id="6" name="Footer Placeholder 21"/>
          <p:cNvSpPr>
            <a:spLocks noGrp="1"/>
          </p:cNvSpPr>
          <p:nvPr>
            <p:ph type="ftr" sz="quarter" idx="11"/>
          </p:nvPr>
        </p:nvSpPr>
        <p:spPr/>
        <p:txBody>
          <a:bodyPr/>
          <a:lstStyle>
            <a:lvl1pPr>
              <a:defRPr/>
            </a:lvl1pPr>
          </a:lstStyle>
          <a:p>
            <a:pPr>
              <a:defRPr/>
            </a:pPr>
            <a:endParaRPr lang="zh-TW" altLang="en-US"/>
          </a:p>
        </p:txBody>
      </p:sp>
      <p:sp>
        <p:nvSpPr>
          <p:cNvPr id="7" name="Slide Number Placeholder 17"/>
          <p:cNvSpPr>
            <a:spLocks noGrp="1"/>
          </p:cNvSpPr>
          <p:nvPr>
            <p:ph type="sldNum" sz="quarter" idx="12"/>
          </p:nvPr>
        </p:nvSpPr>
        <p:spPr/>
        <p:txBody>
          <a:bodyPr/>
          <a:lstStyle>
            <a:lvl1pPr>
              <a:defRPr/>
            </a:lvl1pPr>
          </a:lstStyle>
          <a:p>
            <a:pPr>
              <a:defRPr/>
            </a:pPr>
            <a:fld id="{D049A682-B21C-4E76-ADEB-346B011E8C86}" type="slidenum">
              <a:rPr lang="zh-TW" altLang="en-US"/>
              <a:pPr>
                <a:defRPr/>
              </a:pPr>
              <a:t>‹#›</a:t>
            </a:fld>
            <a:endParaRPr lang="zh-TW" altLang="en-US"/>
          </a:p>
        </p:txBody>
      </p:sp>
    </p:spTree>
    <p:extLst>
      <p:ext uri="{BB962C8B-B14F-4D97-AF65-F5344CB8AC3E}">
        <p14:creationId xmlns:p14="http://schemas.microsoft.com/office/powerpoint/2010/main" val="3879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zh-TW" altLang="en-US" smtClean="0"/>
              <a:t>按一下以編輯母片標題樣式</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zh-TW" altLang="en-US" smtClean="0"/>
              <a:t>按一下以編輯母片文字樣式</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zh-TW" altLang="en-US" noProof="0" smtClean="0"/>
              <a:t>按一下圖示以新增圖片</a:t>
            </a:r>
            <a:endParaRPr lang="en-US" noProof="0" dirty="0"/>
          </a:p>
        </p:txBody>
      </p:sp>
      <p:sp>
        <p:nvSpPr>
          <p:cNvPr id="9" name="Date Placeholder 4"/>
          <p:cNvSpPr>
            <a:spLocks noGrp="1"/>
          </p:cNvSpPr>
          <p:nvPr>
            <p:ph type="dt" sz="half" idx="10"/>
          </p:nvPr>
        </p:nvSpPr>
        <p:spPr/>
        <p:txBody>
          <a:bodyPr/>
          <a:lstStyle>
            <a:lvl1pPr>
              <a:defRPr/>
            </a:lvl1pPr>
          </a:lstStyle>
          <a:p>
            <a:pPr>
              <a:defRPr/>
            </a:pPr>
            <a:fld id="{1696C5C9-79A0-48B2-BCAD-3F272FDE5ED7}" type="datetimeFigureOut">
              <a:rPr lang="zh-TW" altLang="en-US"/>
              <a:pPr>
                <a:defRPr/>
              </a:pPr>
              <a:t>2011/6/16</a:t>
            </a:fld>
            <a:endParaRPr lang="zh-TW" altLang="en-US"/>
          </a:p>
        </p:txBody>
      </p:sp>
      <p:sp>
        <p:nvSpPr>
          <p:cNvPr id="10" name="Footer Placeholder 5"/>
          <p:cNvSpPr>
            <a:spLocks noGrp="1"/>
          </p:cNvSpPr>
          <p:nvPr>
            <p:ph type="ftr" sz="quarter" idx="11"/>
          </p:nvPr>
        </p:nvSpPr>
        <p:spPr/>
        <p:txBody>
          <a:bodyPr/>
          <a:lstStyle>
            <a:lvl1pPr>
              <a:defRPr/>
            </a:lvl1pPr>
          </a:lstStyle>
          <a:p>
            <a:pPr>
              <a:defRPr/>
            </a:pPr>
            <a:endParaRPr lang="zh-TW" alt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A71D68D5-2DE8-4044-8E3A-3EB9BA7EBE34}" type="slidenum">
              <a:rPr lang="zh-TW" altLang="en-US"/>
              <a:pPr>
                <a:defRPr/>
              </a:pPr>
              <a:t>‹#›</a:t>
            </a:fld>
            <a:endParaRPr lang="zh-TW" altLang="en-US"/>
          </a:p>
        </p:txBody>
      </p:sp>
    </p:spTree>
    <p:extLst>
      <p:ext uri="{BB962C8B-B14F-4D97-AF65-F5344CB8AC3E}">
        <p14:creationId xmlns:p14="http://schemas.microsoft.com/office/powerpoint/2010/main" val="3581385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zh-TW" altLang="en-US" smtClean="0"/>
              <a:t>按一下以編輯母片標題樣式</a:t>
            </a:r>
            <a:endParaRPr lang="en-US" smtClean="0"/>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smtClean="0"/>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ea typeface="+mn-ea"/>
              </a:defRPr>
            </a:lvl1pPr>
          </a:lstStyle>
          <a:p>
            <a:pPr>
              <a:defRPr/>
            </a:pPr>
            <a:fld id="{5A8F23B6-1D19-440E-ADA5-8E9370574B3F}" type="datetimeFigureOut">
              <a:rPr lang="zh-TW" altLang="en-US"/>
              <a:pPr>
                <a:defRPr/>
              </a:pPr>
              <a:t>2011/6/16</a:t>
            </a:fld>
            <a:endParaRPr lang="zh-TW" alt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ea typeface="+mn-ea"/>
              </a:defRPr>
            </a:lvl1pPr>
          </a:lstStyle>
          <a:p>
            <a:pPr>
              <a:defRPr/>
            </a:pPr>
            <a:endParaRPr lang="zh-TW" alt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ea typeface="+mn-ea"/>
              </a:defRPr>
            </a:lvl1pPr>
          </a:lstStyle>
          <a:p>
            <a:pPr>
              <a:defRPr/>
            </a:pPr>
            <a:fld id="{15C36BAA-272E-428D-8B7C-275C34BEC39D}" type="slidenum">
              <a:rPr lang="zh-TW" altLang="en-US"/>
              <a:pPr>
                <a:defRPr/>
              </a:pPr>
              <a:t>‹#›</a:t>
            </a:fld>
            <a:endParaRPr lang="zh-TW" alt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grpSp>
    </p:spTree>
  </p:cSld>
  <p:clrMap bg1="lt1" tx1="dk1" bg2="lt2" tx2="dk2" accent1="accent1" accent2="accent2" accent3="accent3" accent4="accent4" accent5="accent5" accent6="accent6" hlink="hlink" folHlink="folHlink"/>
  <p:sldLayoutIdLst>
    <p:sldLayoutId id="2147483733" r:id="rId1"/>
    <p:sldLayoutId id="2147483714" r:id="rId2"/>
    <p:sldLayoutId id="2147483734" r:id="rId3"/>
    <p:sldLayoutId id="2147483715" r:id="rId4"/>
    <p:sldLayoutId id="2147483716" r:id="rId5"/>
    <p:sldLayoutId id="2147483717" r:id="rId6"/>
    <p:sldLayoutId id="2147483718" r:id="rId7"/>
    <p:sldLayoutId id="2147483719" r:id="rId8"/>
    <p:sldLayoutId id="2147483735" r:id="rId9"/>
    <p:sldLayoutId id="2147483720" r:id="rId10"/>
    <p:sldLayoutId id="2147483721"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ea typeface="微軟正黑體" pitchFamily="34" charset="-120"/>
        </a:defRPr>
      </a:lvl2pPr>
      <a:lvl3pPr algn="l" rtl="0" eaLnBrk="0" fontAlgn="base" hangingPunct="0">
        <a:spcBef>
          <a:spcPct val="0"/>
        </a:spcBef>
        <a:spcAft>
          <a:spcPct val="0"/>
        </a:spcAft>
        <a:defRPr sz="5000">
          <a:solidFill>
            <a:schemeClr val="tx2"/>
          </a:solidFill>
          <a:latin typeface="Calibri" pitchFamily="34" charset="0"/>
          <a:ea typeface="微軟正黑體" pitchFamily="34" charset="-120"/>
        </a:defRPr>
      </a:lvl3pPr>
      <a:lvl4pPr algn="l" rtl="0" eaLnBrk="0" fontAlgn="base" hangingPunct="0">
        <a:spcBef>
          <a:spcPct val="0"/>
        </a:spcBef>
        <a:spcAft>
          <a:spcPct val="0"/>
        </a:spcAft>
        <a:defRPr sz="5000">
          <a:solidFill>
            <a:schemeClr val="tx2"/>
          </a:solidFill>
          <a:latin typeface="Calibri" pitchFamily="34" charset="0"/>
          <a:ea typeface="微軟正黑體" pitchFamily="34" charset="-120"/>
        </a:defRPr>
      </a:lvl4pPr>
      <a:lvl5pPr algn="l" rtl="0" eaLnBrk="0" fontAlgn="base" hangingPunct="0">
        <a:spcBef>
          <a:spcPct val="0"/>
        </a:spcBef>
        <a:spcAft>
          <a:spcPct val="0"/>
        </a:spcAft>
        <a:defRPr sz="5000">
          <a:solidFill>
            <a:schemeClr val="tx2"/>
          </a:solidFill>
          <a:latin typeface="Calibri" pitchFamily="34" charset="0"/>
          <a:ea typeface="微軟正黑體" pitchFamily="34" charset="-120"/>
        </a:defRPr>
      </a:lvl5pPr>
      <a:lvl6pPr marL="457200" algn="l" rtl="0" fontAlgn="base">
        <a:spcBef>
          <a:spcPct val="0"/>
        </a:spcBef>
        <a:spcAft>
          <a:spcPct val="0"/>
        </a:spcAft>
        <a:defRPr sz="5000">
          <a:solidFill>
            <a:schemeClr val="tx2"/>
          </a:solidFill>
          <a:latin typeface="Calibri" pitchFamily="34" charset="0"/>
          <a:ea typeface="微軟正黑體" pitchFamily="34" charset="-120"/>
        </a:defRPr>
      </a:lvl6pPr>
      <a:lvl7pPr marL="914400" algn="l" rtl="0" fontAlgn="base">
        <a:spcBef>
          <a:spcPct val="0"/>
        </a:spcBef>
        <a:spcAft>
          <a:spcPct val="0"/>
        </a:spcAft>
        <a:defRPr sz="5000">
          <a:solidFill>
            <a:schemeClr val="tx2"/>
          </a:solidFill>
          <a:latin typeface="Calibri" pitchFamily="34" charset="0"/>
          <a:ea typeface="微軟正黑體" pitchFamily="34" charset="-120"/>
        </a:defRPr>
      </a:lvl7pPr>
      <a:lvl8pPr marL="1371600" algn="l" rtl="0" fontAlgn="base">
        <a:spcBef>
          <a:spcPct val="0"/>
        </a:spcBef>
        <a:spcAft>
          <a:spcPct val="0"/>
        </a:spcAft>
        <a:defRPr sz="5000">
          <a:solidFill>
            <a:schemeClr val="tx2"/>
          </a:solidFill>
          <a:latin typeface="Calibri" pitchFamily="34" charset="0"/>
          <a:ea typeface="微軟正黑體" pitchFamily="34" charset="-120"/>
        </a:defRPr>
      </a:lvl8pPr>
      <a:lvl9pPr marL="1828800" algn="l" rtl="0" fontAlgn="base">
        <a:spcBef>
          <a:spcPct val="0"/>
        </a:spcBef>
        <a:spcAft>
          <a:spcPct val="0"/>
        </a:spcAft>
        <a:defRPr sz="5000">
          <a:solidFill>
            <a:schemeClr val="tx2"/>
          </a:solidFill>
          <a:latin typeface="Calibri" pitchFamily="34" charset="0"/>
          <a:ea typeface="微軟正黑體" pitchFamily="34" charset="-12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
        <p:nvSpPr>
          <p:cNvPr id="2052"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zh-TW" altLang="en-US" smtClean="0"/>
              <a:t>按一下以編輯母片標題樣式</a:t>
            </a:r>
            <a:endParaRPr lang="en-US" smtClean="0"/>
          </a:p>
        </p:txBody>
      </p:sp>
      <p:sp>
        <p:nvSpPr>
          <p:cNvPr id="2053"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smtClean="0"/>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ea typeface="+mn-ea"/>
              </a:defRPr>
            </a:lvl1pPr>
          </a:lstStyle>
          <a:p>
            <a:pPr>
              <a:defRPr/>
            </a:pPr>
            <a:fld id="{68858E4F-EEB1-480C-BD0F-350DE85864BF}" type="datetimeFigureOut">
              <a:rPr lang="zh-TW" altLang="en-US"/>
              <a:pPr>
                <a:defRPr/>
              </a:pPr>
              <a:t>2011/6/16</a:t>
            </a:fld>
            <a:endParaRPr lang="zh-TW" alt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ea typeface="+mn-ea"/>
              </a:defRPr>
            </a:lvl1pPr>
          </a:lstStyle>
          <a:p>
            <a:pPr>
              <a:defRPr/>
            </a:pPr>
            <a:endParaRPr lang="zh-TW" alt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ea typeface="+mn-ea"/>
              </a:defRPr>
            </a:lvl1pPr>
          </a:lstStyle>
          <a:p>
            <a:pPr>
              <a:defRPr/>
            </a:pPr>
            <a:fld id="{E716C984-7F47-4486-B731-F2B5A2A8C510}" type="slidenum">
              <a:rPr lang="zh-TW" altLang="en-US"/>
              <a:pPr>
                <a:defRPr/>
              </a:pPr>
              <a:t>‹#›</a:t>
            </a:fld>
            <a:endParaRPr lang="zh-TW" altLang="en-US"/>
          </a:p>
        </p:txBody>
      </p:sp>
      <p:grpSp>
        <p:nvGrpSpPr>
          <p:cNvPr id="2057"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gr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rtl="0" eaLnBrk="0" fontAlgn="base" hangingPunct="0">
        <a:spcBef>
          <a:spcPct val="0"/>
        </a:spcBef>
        <a:spcAft>
          <a:spcPct val="0"/>
        </a:spcAft>
        <a:defRPr kumimoji="1" sz="5000">
          <a:solidFill>
            <a:schemeClr val="tx2"/>
          </a:solidFill>
          <a:latin typeface="+mj-lt"/>
          <a:ea typeface="+mj-ea"/>
          <a:cs typeface="+mj-cs"/>
        </a:defRPr>
      </a:lvl1pPr>
      <a:lvl2pPr algn="l" rtl="0" eaLnBrk="0" fontAlgn="base" hangingPunct="0">
        <a:spcBef>
          <a:spcPct val="0"/>
        </a:spcBef>
        <a:spcAft>
          <a:spcPct val="0"/>
        </a:spcAft>
        <a:defRPr kumimoji="1" sz="5000">
          <a:solidFill>
            <a:schemeClr val="tx2"/>
          </a:solidFill>
          <a:latin typeface="Calibri" pitchFamily="34" charset="0"/>
          <a:ea typeface="新細明體" pitchFamily="18" charset="-120"/>
        </a:defRPr>
      </a:lvl2pPr>
      <a:lvl3pPr algn="l" rtl="0" eaLnBrk="0" fontAlgn="base" hangingPunct="0">
        <a:spcBef>
          <a:spcPct val="0"/>
        </a:spcBef>
        <a:spcAft>
          <a:spcPct val="0"/>
        </a:spcAft>
        <a:defRPr kumimoji="1" sz="5000">
          <a:solidFill>
            <a:schemeClr val="tx2"/>
          </a:solidFill>
          <a:latin typeface="Calibri" pitchFamily="34" charset="0"/>
          <a:ea typeface="新細明體" pitchFamily="18" charset="-120"/>
        </a:defRPr>
      </a:lvl3pPr>
      <a:lvl4pPr algn="l" rtl="0" eaLnBrk="0" fontAlgn="base" hangingPunct="0">
        <a:spcBef>
          <a:spcPct val="0"/>
        </a:spcBef>
        <a:spcAft>
          <a:spcPct val="0"/>
        </a:spcAft>
        <a:defRPr kumimoji="1" sz="5000">
          <a:solidFill>
            <a:schemeClr val="tx2"/>
          </a:solidFill>
          <a:latin typeface="Calibri" pitchFamily="34" charset="0"/>
          <a:ea typeface="新細明體" pitchFamily="18" charset="-120"/>
        </a:defRPr>
      </a:lvl4pPr>
      <a:lvl5pPr algn="l" rtl="0" eaLnBrk="0" fontAlgn="base" hangingPunct="0">
        <a:spcBef>
          <a:spcPct val="0"/>
        </a:spcBef>
        <a:spcAft>
          <a:spcPct val="0"/>
        </a:spcAft>
        <a:defRPr kumimoji="1" sz="5000">
          <a:solidFill>
            <a:schemeClr val="tx2"/>
          </a:solidFill>
          <a:latin typeface="Calibri" pitchFamily="34" charset="0"/>
          <a:ea typeface="新細明體" pitchFamily="18" charset="-120"/>
        </a:defRPr>
      </a:lvl5pPr>
      <a:lvl6pPr marL="457200" algn="l" rtl="0" fontAlgn="base">
        <a:spcBef>
          <a:spcPct val="0"/>
        </a:spcBef>
        <a:spcAft>
          <a:spcPct val="0"/>
        </a:spcAft>
        <a:defRPr kumimoji="1" sz="5000">
          <a:solidFill>
            <a:schemeClr val="tx2"/>
          </a:solidFill>
          <a:latin typeface="Calibri" pitchFamily="34" charset="0"/>
          <a:ea typeface="新細明體" pitchFamily="18" charset="-120"/>
        </a:defRPr>
      </a:lvl6pPr>
      <a:lvl7pPr marL="914400" algn="l" rtl="0" fontAlgn="base">
        <a:spcBef>
          <a:spcPct val="0"/>
        </a:spcBef>
        <a:spcAft>
          <a:spcPct val="0"/>
        </a:spcAft>
        <a:defRPr kumimoji="1" sz="5000">
          <a:solidFill>
            <a:schemeClr val="tx2"/>
          </a:solidFill>
          <a:latin typeface="Calibri" pitchFamily="34" charset="0"/>
          <a:ea typeface="新細明體" pitchFamily="18" charset="-120"/>
        </a:defRPr>
      </a:lvl7pPr>
      <a:lvl8pPr marL="1371600" algn="l" rtl="0" fontAlgn="base">
        <a:spcBef>
          <a:spcPct val="0"/>
        </a:spcBef>
        <a:spcAft>
          <a:spcPct val="0"/>
        </a:spcAft>
        <a:defRPr kumimoji="1" sz="5000">
          <a:solidFill>
            <a:schemeClr val="tx2"/>
          </a:solidFill>
          <a:latin typeface="Calibri" pitchFamily="34" charset="0"/>
          <a:ea typeface="新細明體" pitchFamily="18" charset="-120"/>
        </a:defRPr>
      </a:lvl8pPr>
      <a:lvl9pPr marL="1828800" algn="l" rtl="0" fontAlgn="base">
        <a:spcBef>
          <a:spcPct val="0"/>
        </a:spcBef>
        <a:spcAft>
          <a:spcPct val="0"/>
        </a:spcAft>
        <a:defRPr kumimoji="1" sz="5000">
          <a:solidFill>
            <a:schemeClr val="tx2"/>
          </a:solidFill>
          <a:latin typeface="Calibri" pitchFamily="34" charset="0"/>
          <a:ea typeface="新細明體" pitchFamily="18" charset="-12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kumimoji="1" sz="26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kumimoji="1" sz="2400">
          <a:solidFill>
            <a:schemeClr val="tx1"/>
          </a:solidFill>
          <a:latin typeface="+mn-lt"/>
          <a:ea typeface="+mn-ea"/>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kumimoji="1" sz="2100">
          <a:solidFill>
            <a:schemeClr val="tx1"/>
          </a:solidFill>
          <a:latin typeface="+mn-lt"/>
          <a:ea typeface="+mn-ea"/>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kumimoji="1" sz="2000">
          <a:solidFill>
            <a:schemeClr val="tx1"/>
          </a:solidFill>
          <a:latin typeface="+mn-lt"/>
          <a:ea typeface="+mn-ea"/>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mn-lt"/>
          <a:ea typeface="+mn-ea"/>
        </a:defRPr>
      </a:lvl5pPr>
      <a:lvl6pPr marL="1919288" indent="-209550" algn="l" rtl="0" fontAlgn="base">
        <a:spcBef>
          <a:spcPct val="20000"/>
        </a:spcBef>
        <a:spcAft>
          <a:spcPct val="0"/>
        </a:spcAft>
        <a:buClr>
          <a:srgbClr val="10CF9B"/>
        </a:buClr>
        <a:buSzPct val="65000"/>
        <a:buFont typeface="Wingdings 2" pitchFamily="18" charset="2"/>
        <a:buChar char=""/>
        <a:defRPr kumimoji="1" sz="2000">
          <a:solidFill>
            <a:schemeClr val="tx1"/>
          </a:solidFill>
          <a:latin typeface="+mn-lt"/>
          <a:ea typeface="+mn-ea"/>
        </a:defRPr>
      </a:lvl6pPr>
      <a:lvl7pPr marL="2376488" indent="-209550" algn="l" rtl="0" fontAlgn="base">
        <a:spcBef>
          <a:spcPct val="20000"/>
        </a:spcBef>
        <a:spcAft>
          <a:spcPct val="0"/>
        </a:spcAft>
        <a:buClr>
          <a:srgbClr val="10CF9B"/>
        </a:buClr>
        <a:buSzPct val="65000"/>
        <a:buFont typeface="Wingdings 2" pitchFamily="18" charset="2"/>
        <a:buChar char=""/>
        <a:defRPr kumimoji="1" sz="2000">
          <a:solidFill>
            <a:schemeClr val="tx1"/>
          </a:solidFill>
          <a:latin typeface="+mn-lt"/>
          <a:ea typeface="+mn-ea"/>
        </a:defRPr>
      </a:lvl7pPr>
      <a:lvl8pPr marL="2833688" indent="-209550" algn="l" rtl="0" fontAlgn="base">
        <a:spcBef>
          <a:spcPct val="20000"/>
        </a:spcBef>
        <a:spcAft>
          <a:spcPct val="0"/>
        </a:spcAft>
        <a:buClr>
          <a:srgbClr val="10CF9B"/>
        </a:buClr>
        <a:buSzPct val="65000"/>
        <a:buFont typeface="Wingdings 2" pitchFamily="18" charset="2"/>
        <a:buChar char=""/>
        <a:defRPr kumimoji="1" sz="2000">
          <a:solidFill>
            <a:schemeClr val="tx1"/>
          </a:solidFill>
          <a:latin typeface="+mn-lt"/>
          <a:ea typeface="+mn-ea"/>
        </a:defRPr>
      </a:lvl8pPr>
      <a:lvl9pPr marL="3290888" indent="-209550" algn="l" rtl="0" fontAlgn="base">
        <a:spcBef>
          <a:spcPct val="20000"/>
        </a:spcBef>
        <a:spcAft>
          <a:spcPct val="0"/>
        </a:spcAft>
        <a:buClr>
          <a:srgbClr val="10CF9B"/>
        </a:buClr>
        <a:buSzPct val="65000"/>
        <a:buFont typeface="Wingdings 2" pitchFamily="18" charset="2"/>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sinyi.com.tw/about/stone-content.php/134" TargetMode="External"/><Relationship Id="rId7" Type="http://schemas.openxmlformats.org/officeDocument/2006/relationships/hyperlink" Target="http://www.sinyi.com.tw/about/stone-content.php/130"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www.sinyi.com.tw/about/stone-content.php/131" TargetMode="External"/><Relationship Id="rId5" Type="http://schemas.openxmlformats.org/officeDocument/2006/relationships/hyperlink" Target="http://www.sinyi.com.tw/about/stone-content.php/132" TargetMode="External"/><Relationship Id="rId4" Type="http://schemas.openxmlformats.org/officeDocument/2006/relationships/hyperlink" Target="http://www.sinyi.com.tw/about/stone-content.php/133"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3.jpg"/><Relationship Id="rId7" Type="http://schemas.openxmlformats.org/officeDocument/2006/relationships/hyperlink" Target="http://www.sinyi.com.tw/about/stone-content.php/241" TargetMode="External"/><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hyperlink" Target="http://www.sinyi.com.tw/about/stone-content.php/236" TargetMode="External"/><Relationship Id="rId5" Type="http://schemas.openxmlformats.org/officeDocument/2006/relationships/hyperlink" Target="http://www.sinyi.com.tw/about/stone-content.php/237" TargetMode="External"/><Relationship Id="rId4" Type="http://schemas.openxmlformats.org/officeDocument/2006/relationships/hyperlink" Target="http://www.sinyi.com.tw/about/stone-content.php/232"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moneydj.com/KMDJ/wiki/WikiViewer.aspx?Title=%u71DF%u6536"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www.moneydj.com/KMDJ/wiki/WikiViewer.aspx?Title=%u80A1%u7968%u80A1%u5229" TargetMode="External"/><Relationship Id="rId4" Type="http://schemas.openxmlformats.org/officeDocument/2006/relationships/hyperlink" Target="http://www.moneydj.com/KMDJ/wiki/WikiViewer.aspx?Title=%u73FE%u91D1%u80A1%u5229" TargetMode="Externa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hyperlink" Target="http://www.sinyi.com.tw/" TargetMode="External"/><Relationship Id="rId7" Type="http://schemas.openxmlformats.org/officeDocument/2006/relationships/diagramQuickStyle" Target="../diagrams/quickStyle1.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5.png"/><Relationship Id="rId9" Type="http://schemas.microsoft.com/office/2007/relationships/diagramDrawing" Target="../diagrams/drawing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533400" y="1124744"/>
            <a:ext cx="7851648" cy="2592288"/>
          </a:xfrm>
          <a:ln>
            <a:miter lim="800000"/>
            <a:headEnd/>
            <a:tailEnd/>
          </a:ln>
          <a:extLst/>
        </p:spPr>
        <p:txBody>
          <a:bodyPr>
            <a:noAutofit/>
          </a:bodyPr>
          <a:lstStyle/>
          <a:p>
            <a:pPr algn="ctr" eaLnBrk="1" fontAlgn="auto" hangingPunct="1">
              <a:spcAft>
                <a:spcPts val="0"/>
              </a:spcAft>
              <a:defRPr/>
            </a:pPr>
            <a:r>
              <a:rPr lang="zh-TW" altLang="en-US" dirty="0" smtClean="0">
                <a:solidFill>
                  <a:srgbClr val="FFC000"/>
                </a:solidFill>
                <a:effectLst/>
              </a:rPr>
              <a:t>第三組</a:t>
            </a:r>
            <a:r>
              <a:rPr lang="en-US" altLang="zh-TW" sz="6600" dirty="0" smtClean="0">
                <a:solidFill>
                  <a:srgbClr val="FFC000"/>
                </a:solidFill>
                <a:effectLst/>
              </a:rPr>
              <a:t>SKM</a:t>
            </a:r>
            <a:r>
              <a:rPr lang="zh-TW" altLang="en-US" dirty="0" smtClean="0">
                <a:solidFill>
                  <a:srgbClr val="FFC000"/>
                </a:solidFill>
                <a:effectLst/>
              </a:rPr>
              <a:t>期末報告</a:t>
            </a:r>
            <a:r>
              <a:rPr lang="en-US" altLang="zh-TW" dirty="0" smtClean="0">
                <a:solidFill>
                  <a:srgbClr val="FFC000"/>
                </a:solidFill>
              </a:rPr>
              <a:t/>
            </a:r>
            <a:br>
              <a:rPr lang="en-US" altLang="zh-TW" dirty="0" smtClean="0">
                <a:solidFill>
                  <a:srgbClr val="FFC000"/>
                </a:solidFill>
              </a:rPr>
            </a:br>
            <a:r>
              <a:rPr lang="zh-TW" altLang="en-US" dirty="0" smtClean="0">
                <a:solidFill>
                  <a:srgbClr val="FFC000"/>
                </a:solidFill>
              </a:rPr>
              <a:t> </a:t>
            </a:r>
            <a:r>
              <a:rPr lang="zh-TW" altLang="en-US" sz="4800" dirty="0" smtClean="0">
                <a:solidFill>
                  <a:srgbClr val="FFC000"/>
                </a:solidFill>
              </a:rPr>
              <a:t>房仲行銷知識管理</a:t>
            </a:r>
            <a:r>
              <a:rPr lang="en-US" altLang="zh-TW" dirty="0">
                <a:solidFill>
                  <a:srgbClr val="FFC000"/>
                </a:solidFill>
              </a:rPr>
              <a:t/>
            </a:r>
            <a:br>
              <a:rPr lang="en-US" altLang="zh-TW" dirty="0">
                <a:solidFill>
                  <a:srgbClr val="FFC000"/>
                </a:solidFill>
              </a:rPr>
            </a:br>
            <a:r>
              <a:rPr lang="en-US" altLang="zh-TW" sz="3600" dirty="0" smtClean="0">
                <a:solidFill>
                  <a:srgbClr val="FFC000"/>
                </a:solidFill>
              </a:rPr>
              <a:t>-</a:t>
            </a:r>
            <a:r>
              <a:rPr lang="zh-TW" altLang="en-US" sz="3600" dirty="0" smtClean="0">
                <a:solidFill>
                  <a:srgbClr val="FFC000"/>
                </a:solidFill>
              </a:rPr>
              <a:t>以信義房屋為例</a:t>
            </a:r>
            <a:r>
              <a:rPr lang="en-US" altLang="zh-TW" sz="3600" dirty="0" smtClean="0">
                <a:solidFill>
                  <a:srgbClr val="FFC000"/>
                </a:solidFill>
              </a:rPr>
              <a:t>-</a:t>
            </a:r>
            <a:endParaRPr lang="zh-TW" altLang="en-US" sz="3600" dirty="0">
              <a:solidFill>
                <a:srgbClr val="FFC000"/>
              </a:solidFill>
            </a:endParaRPr>
          </a:p>
        </p:txBody>
      </p:sp>
      <p:sp>
        <p:nvSpPr>
          <p:cNvPr id="6147" name="副標題 2"/>
          <p:cNvSpPr>
            <a:spLocks noGrp="1"/>
          </p:cNvSpPr>
          <p:nvPr>
            <p:ph type="subTitle" idx="1"/>
          </p:nvPr>
        </p:nvSpPr>
        <p:spPr>
          <a:xfrm>
            <a:off x="5795963" y="4365625"/>
            <a:ext cx="2886075" cy="1968500"/>
          </a:xfrm>
        </p:spPr>
        <p:txBody>
          <a:bodyPr/>
          <a:lstStyle/>
          <a:p>
            <a:pPr marR="0" eaLnBrk="1" hangingPunct="1">
              <a:lnSpc>
                <a:spcPct val="80000"/>
              </a:lnSpc>
            </a:pPr>
            <a:r>
              <a:rPr lang="en-US" altLang="zh-TW" sz="2000" smtClean="0"/>
              <a:t>BA0991032	</a:t>
            </a:r>
            <a:r>
              <a:rPr lang="zh-TW" altLang="en-US" sz="2000" smtClean="0"/>
              <a:t>柳婕勤</a:t>
            </a:r>
          </a:p>
          <a:p>
            <a:pPr marR="0" eaLnBrk="1" hangingPunct="1">
              <a:lnSpc>
                <a:spcPct val="80000"/>
              </a:lnSpc>
            </a:pPr>
            <a:r>
              <a:rPr lang="en-US" altLang="zh-TW" sz="2000" smtClean="0"/>
              <a:t>MI0991018	</a:t>
            </a:r>
            <a:r>
              <a:rPr lang="zh-TW" altLang="en-US" sz="2000" smtClean="0"/>
              <a:t>顧海坤</a:t>
            </a:r>
          </a:p>
          <a:p>
            <a:pPr marR="0" eaLnBrk="1" hangingPunct="1">
              <a:lnSpc>
                <a:spcPct val="80000"/>
              </a:lnSpc>
            </a:pPr>
            <a:r>
              <a:rPr lang="en-US" altLang="zh-TW" sz="2000" smtClean="0"/>
              <a:t>MI0991024	</a:t>
            </a:r>
            <a:r>
              <a:rPr lang="zh-TW" altLang="en-US" sz="2000" smtClean="0"/>
              <a:t>翁加偉</a:t>
            </a:r>
          </a:p>
          <a:p>
            <a:pPr marR="0" eaLnBrk="1" hangingPunct="1">
              <a:lnSpc>
                <a:spcPct val="80000"/>
              </a:lnSpc>
            </a:pPr>
            <a:r>
              <a:rPr lang="en-US" altLang="zh-TW" sz="2000" smtClean="0"/>
              <a:t>MI0991026	</a:t>
            </a:r>
            <a:r>
              <a:rPr lang="zh-TW" altLang="en-US" sz="2000" smtClean="0"/>
              <a:t>李怡宗</a:t>
            </a:r>
          </a:p>
          <a:p>
            <a:pPr marR="0" eaLnBrk="1" hangingPunct="1">
              <a:lnSpc>
                <a:spcPct val="80000"/>
              </a:lnSpc>
            </a:pPr>
            <a:r>
              <a:rPr lang="en-US" altLang="zh-TW" sz="2000" smtClean="0"/>
              <a:t>MI0992003	</a:t>
            </a:r>
            <a:r>
              <a:rPr lang="zh-TW" altLang="en-US" sz="2000" smtClean="0"/>
              <a:t>李季禪</a:t>
            </a:r>
          </a:p>
          <a:p>
            <a:pPr marR="0" eaLnBrk="1" hangingPunct="1">
              <a:lnSpc>
                <a:spcPct val="80000"/>
              </a:lnSpc>
            </a:pPr>
            <a:r>
              <a:rPr lang="en-US" altLang="zh-TW" sz="2000" smtClean="0"/>
              <a:t>MI0992008	</a:t>
            </a:r>
            <a:r>
              <a:rPr lang="zh-TW" altLang="en-US" sz="2000" smtClean="0"/>
              <a:t>陳志重</a:t>
            </a:r>
          </a:p>
          <a:p>
            <a:pPr marR="0" eaLnBrk="1" hangingPunct="1">
              <a:lnSpc>
                <a:spcPct val="80000"/>
              </a:lnSpc>
            </a:pPr>
            <a:endParaRPr lang="zh-TW" altLang="en-US" sz="2000" smtClean="0"/>
          </a:p>
        </p:txBody>
      </p:sp>
      <p:sp>
        <p:nvSpPr>
          <p:cNvPr id="6148" name="文字方塊 3"/>
          <p:cNvSpPr txBox="1">
            <a:spLocks noChangeArrowheads="1"/>
          </p:cNvSpPr>
          <p:nvPr/>
        </p:nvSpPr>
        <p:spPr bwMode="auto">
          <a:xfrm>
            <a:off x="5940425" y="3892550"/>
            <a:ext cx="6969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kumimoji="0" lang="zh-TW" altLang="en-US" sz="2000">
                <a:latin typeface="Constantia" pitchFamily="18" charset="0"/>
              </a:rPr>
              <a:t>組員</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pPr algn="ctr" eaLnBrk="1" fontAlgn="auto" hangingPunct="1">
              <a:spcAft>
                <a:spcPts val="0"/>
              </a:spcAft>
              <a:defRPr/>
            </a:pPr>
            <a:r>
              <a:rPr lang="zh-TW" altLang="en-US" sz="4000" dirty="0" smtClean="0"/>
              <a:t>面臨的挑戰</a:t>
            </a:r>
            <a:r>
              <a:rPr lang="en-US" altLang="zh-TW" sz="4000" b="1" dirty="0" smtClean="0">
                <a:latin typeface="新細明體" pitchFamily="18" charset="-120"/>
                <a:ea typeface="新細明體" pitchFamily="18" charset="-120"/>
              </a:rPr>
              <a:t/>
            </a:r>
            <a:br>
              <a:rPr lang="en-US" altLang="zh-TW" sz="4000" b="1" dirty="0" smtClean="0">
                <a:latin typeface="新細明體" pitchFamily="18" charset="-120"/>
                <a:ea typeface="新細明體" pitchFamily="18" charset="-120"/>
              </a:rPr>
            </a:br>
            <a:endParaRPr lang="zh-TW" altLang="en-US" sz="4000" dirty="0"/>
          </a:p>
        </p:txBody>
      </p:sp>
      <p:grpSp>
        <p:nvGrpSpPr>
          <p:cNvPr id="3" name="群組 2"/>
          <p:cNvGrpSpPr/>
          <p:nvPr/>
        </p:nvGrpSpPr>
        <p:grpSpPr>
          <a:xfrm>
            <a:off x="177800" y="1341438"/>
            <a:ext cx="8858250" cy="5302250"/>
            <a:chOff x="177800" y="1341438"/>
            <a:chExt cx="8858250" cy="5302250"/>
          </a:xfrm>
        </p:grpSpPr>
        <p:grpSp>
          <p:nvGrpSpPr>
            <p:cNvPr id="15363" name="Group 3"/>
            <p:cNvGrpSpPr>
              <a:grpSpLocks/>
            </p:cNvGrpSpPr>
            <p:nvPr/>
          </p:nvGrpSpPr>
          <p:grpSpPr bwMode="auto">
            <a:xfrm>
              <a:off x="177800" y="1341438"/>
              <a:ext cx="4500563" cy="5302250"/>
              <a:chOff x="521" y="845"/>
              <a:chExt cx="4718" cy="2993"/>
            </a:xfrm>
          </p:grpSpPr>
          <p:grpSp>
            <p:nvGrpSpPr>
              <p:cNvPr id="15371" name="Group 4"/>
              <p:cNvGrpSpPr>
                <a:grpSpLocks/>
              </p:cNvGrpSpPr>
              <p:nvPr/>
            </p:nvGrpSpPr>
            <p:grpSpPr bwMode="auto">
              <a:xfrm>
                <a:off x="521" y="845"/>
                <a:ext cx="4718" cy="1451"/>
                <a:chOff x="521" y="845"/>
                <a:chExt cx="4718" cy="1451"/>
              </a:xfrm>
            </p:grpSpPr>
            <p:sp>
              <p:nvSpPr>
                <p:cNvPr id="15375" name="AutoShape 5"/>
                <p:cNvSpPr>
                  <a:spLocks noChangeArrowheads="1"/>
                </p:cNvSpPr>
                <p:nvPr/>
              </p:nvSpPr>
              <p:spPr bwMode="auto">
                <a:xfrm>
                  <a:off x="521" y="1008"/>
                  <a:ext cx="4718" cy="1288"/>
                </a:xfrm>
                <a:prstGeom prst="roundRect">
                  <a:avLst>
                    <a:gd name="adj" fmla="val 7542"/>
                  </a:avLst>
                </a:prstGeom>
                <a:gradFill rotWithShape="1">
                  <a:gsLst>
                    <a:gs pos="0">
                      <a:srgbClr val="F6BABA"/>
                    </a:gs>
                    <a:gs pos="100000">
                      <a:srgbClr val="FFFFFF"/>
                    </a:gs>
                  </a:gsLst>
                  <a:lin ang="5400000" scaled="1"/>
                </a:gradFill>
                <a:ln w="38100" algn="ctr">
                  <a:solidFill>
                    <a:srgbClr val="800000"/>
                  </a:solidFill>
                  <a:round/>
                  <a:headEnd/>
                  <a:tailEnd/>
                </a:ln>
              </p:spPr>
              <p:txBody>
                <a:bodyPr tIns="180000"/>
                <a:lstStyle/>
                <a:p>
                  <a:pPr algn="ctr"/>
                  <a:r>
                    <a:rPr lang="zh-TW" altLang="en-US" sz="2400" dirty="0">
                      <a:ea typeface="標楷體" pitchFamily="65" charset="-120"/>
                    </a:rPr>
                    <a:t>根據去年行政院調查，房價過高評列為十大民怨之首，鑑於選舉在即，政府相繼推出打房政策</a:t>
                  </a:r>
                  <a:r>
                    <a:rPr lang="en-US" altLang="zh-TW" sz="2400" dirty="0">
                      <a:ea typeface="標楷體" pitchFamily="65" charset="-120"/>
                    </a:rPr>
                    <a:t>(</a:t>
                  </a:r>
                  <a:r>
                    <a:rPr lang="zh-TW" altLang="en-US" sz="2400" dirty="0">
                      <a:ea typeface="標楷體" pitchFamily="65" charset="-120"/>
                    </a:rPr>
                    <a:t>包含奢侈稅等</a:t>
                  </a:r>
                  <a:r>
                    <a:rPr lang="en-US" altLang="zh-TW" sz="2400" dirty="0">
                      <a:ea typeface="標楷體" pitchFamily="65" charset="-120"/>
                    </a:rPr>
                    <a:t>)</a:t>
                  </a:r>
                  <a:r>
                    <a:rPr lang="zh-TW" altLang="en-US" sz="2400" dirty="0">
                      <a:ea typeface="標楷體" pitchFamily="65" charset="-120"/>
                    </a:rPr>
                    <a:t>，直接、間接影響房仲業大環境。</a:t>
                  </a:r>
                  <a:endParaRPr lang="ja-JP" altLang="en-US" sz="2400" dirty="0">
                    <a:ea typeface="標楷體" pitchFamily="65" charset="-120"/>
                  </a:endParaRPr>
                </a:p>
              </p:txBody>
            </p:sp>
            <p:sp>
              <p:nvSpPr>
                <p:cNvPr id="15376" name="AutoShape 6"/>
                <p:cNvSpPr>
                  <a:spLocks noChangeArrowheads="1"/>
                </p:cNvSpPr>
                <p:nvPr/>
              </p:nvSpPr>
              <p:spPr bwMode="auto">
                <a:xfrm>
                  <a:off x="747" y="845"/>
                  <a:ext cx="2944" cy="301"/>
                </a:xfrm>
                <a:prstGeom prst="roundRect">
                  <a:avLst>
                    <a:gd name="adj" fmla="val 50000"/>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altLang="ja-JP" sz="2800" dirty="0">
                      <a:solidFill>
                        <a:schemeClr val="bg1"/>
                      </a:solidFill>
                      <a:ea typeface="標楷體" pitchFamily="65" charset="-120"/>
                    </a:rPr>
                    <a:t>A</a:t>
                  </a:r>
                  <a:r>
                    <a:rPr lang="zh-TW" altLang="en-US" sz="2800" dirty="0">
                      <a:solidFill>
                        <a:schemeClr val="bg1"/>
                      </a:solidFill>
                      <a:ea typeface="標楷體" pitchFamily="65" charset="-120"/>
                    </a:rPr>
                    <a:t>政府打房政策</a:t>
                  </a:r>
                  <a:endParaRPr lang="en-US" altLang="ja-JP" sz="2800" dirty="0">
                    <a:solidFill>
                      <a:schemeClr val="bg1"/>
                    </a:solidFill>
                    <a:ea typeface="標楷體" pitchFamily="65" charset="-120"/>
                  </a:endParaRPr>
                </a:p>
              </p:txBody>
            </p:sp>
          </p:grpSp>
          <p:grpSp>
            <p:nvGrpSpPr>
              <p:cNvPr id="15372" name="Group 7"/>
              <p:cNvGrpSpPr>
                <a:grpSpLocks/>
              </p:cNvGrpSpPr>
              <p:nvPr/>
            </p:nvGrpSpPr>
            <p:grpSpPr bwMode="auto">
              <a:xfrm>
                <a:off x="521" y="2387"/>
                <a:ext cx="4718" cy="1451"/>
                <a:chOff x="521" y="2387"/>
                <a:chExt cx="4718" cy="1451"/>
              </a:xfrm>
            </p:grpSpPr>
            <p:sp>
              <p:nvSpPr>
                <p:cNvPr id="15373" name="AutoShape 8"/>
                <p:cNvSpPr>
                  <a:spLocks noChangeArrowheads="1"/>
                </p:cNvSpPr>
                <p:nvPr/>
              </p:nvSpPr>
              <p:spPr bwMode="auto">
                <a:xfrm>
                  <a:off x="521" y="2550"/>
                  <a:ext cx="4718" cy="1288"/>
                </a:xfrm>
                <a:prstGeom prst="roundRect">
                  <a:avLst>
                    <a:gd name="adj" fmla="val 7542"/>
                  </a:avLst>
                </a:prstGeom>
                <a:gradFill rotWithShape="1">
                  <a:gsLst>
                    <a:gs pos="0">
                      <a:srgbClr val="F6BABA"/>
                    </a:gs>
                    <a:gs pos="100000">
                      <a:srgbClr val="FFFFFF"/>
                    </a:gs>
                  </a:gsLst>
                  <a:lin ang="5400000" scaled="1"/>
                </a:gradFill>
                <a:ln w="38100" algn="ctr">
                  <a:solidFill>
                    <a:srgbClr val="800000"/>
                  </a:solidFill>
                  <a:round/>
                  <a:headEnd/>
                  <a:tailEnd/>
                </a:ln>
              </p:spPr>
              <p:txBody>
                <a:bodyPr tIns="180000"/>
                <a:lstStyle/>
                <a:p>
                  <a:endParaRPr lang="en-US" altLang="zh-TW" sz="2400">
                    <a:ea typeface="標楷體" pitchFamily="65" charset="-120"/>
                  </a:endParaRPr>
                </a:p>
                <a:p>
                  <a:pPr algn="ctr"/>
                  <a:r>
                    <a:rPr lang="zh-TW" altLang="en-US" sz="2400">
                      <a:ea typeface="標楷體" pitchFamily="65" charset="-120"/>
                    </a:rPr>
                    <a:t>地價及原物料價格皆高，墊高建商成本，致區域房價過高，一般民眾購屋、換屋意願低。</a:t>
                  </a:r>
                  <a:endParaRPr lang="ja-JP" altLang="en-US" sz="2400">
                    <a:ea typeface="標楷體" pitchFamily="65" charset="-120"/>
                  </a:endParaRPr>
                </a:p>
              </p:txBody>
            </p:sp>
            <p:sp>
              <p:nvSpPr>
                <p:cNvPr id="15374" name="AutoShape 9"/>
                <p:cNvSpPr>
                  <a:spLocks noChangeArrowheads="1"/>
                </p:cNvSpPr>
                <p:nvPr/>
              </p:nvSpPr>
              <p:spPr bwMode="auto">
                <a:xfrm>
                  <a:off x="703" y="2387"/>
                  <a:ext cx="2989" cy="301"/>
                </a:xfrm>
                <a:prstGeom prst="roundRect">
                  <a:avLst>
                    <a:gd name="adj" fmla="val 50000"/>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altLang="ja-JP" sz="2800">
                      <a:solidFill>
                        <a:schemeClr val="bg1"/>
                      </a:solidFill>
                      <a:ea typeface="標楷體" pitchFamily="65" charset="-120"/>
                    </a:rPr>
                    <a:t>B</a:t>
                  </a:r>
                  <a:r>
                    <a:rPr lang="zh-TW" altLang="en-US" sz="2800">
                      <a:solidFill>
                        <a:schemeClr val="bg1"/>
                      </a:solidFill>
                      <a:ea typeface="標楷體" pitchFamily="65" charset="-120"/>
                    </a:rPr>
                    <a:t>區域房價過高</a:t>
                  </a:r>
                  <a:endParaRPr lang="en-US" altLang="ja-JP" sz="2800">
                    <a:solidFill>
                      <a:schemeClr val="bg1"/>
                    </a:solidFill>
                    <a:ea typeface="標楷體" pitchFamily="65" charset="-120"/>
                  </a:endParaRPr>
                </a:p>
              </p:txBody>
            </p:sp>
          </p:grpSp>
        </p:grpSp>
        <p:grpSp>
          <p:nvGrpSpPr>
            <p:cNvPr id="15364" name="Group 3"/>
            <p:cNvGrpSpPr>
              <a:grpSpLocks/>
            </p:cNvGrpSpPr>
            <p:nvPr/>
          </p:nvGrpSpPr>
          <p:grpSpPr bwMode="auto">
            <a:xfrm>
              <a:off x="4821238" y="1357313"/>
              <a:ext cx="4214812" cy="5286375"/>
              <a:chOff x="521" y="845"/>
              <a:chExt cx="4718" cy="2993"/>
            </a:xfrm>
          </p:grpSpPr>
          <p:grpSp>
            <p:nvGrpSpPr>
              <p:cNvPr id="15365" name="Group 4"/>
              <p:cNvGrpSpPr>
                <a:grpSpLocks/>
              </p:cNvGrpSpPr>
              <p:nvPr/>
            </p:nvGrpSpPr>
            <p:grpSpPr bwMode="auto">
              <a:xfrm>
                <a:off x="521" y="845"/>
                <a:ext cx="4718" cy="1451"/>
                <a:chOff x="521" y="845"/>
                <a:chExt cx="4718" cy="1451"/>
              </a:xfrm>
            </p:grpSpPr>
            <p:sp>
              <p:nvSpPr>
                <p:cNvPr id="15369" name="AutoShape 5"/>
                <p:cNvSpPr>
                  <a:spLocks noChangeArrowheads="1"/>
                </p:cNvSpPr>
                <p:nvPr/>
              </p:nvSpPr>
              <p:spPr bwMode="auto">
                <a:xfrm>
                  <a:off x="521" y="1008"/>
                  <a:ext cx="4718" cy="1288"/>
                </a:xfrm>
                <a:prstGeom prst="roundRect">
                  <a:avLst>
                    <a:gd name="adj" fmla="val 7542"/>
                  </a:avLst>
                </a:prstGeom>
                <a:gradFill rotWithShape="1">
                  <a:gsLst>
                    <a:gs pos="0">
                      <a:srgbClr val="F6BABA"/>
                    </a:gs>
                    <a:gs pos="100000">
                      <a:srgbClr val="FFFFFF"/>
                    </a:gs>
                  </a:gsLst>
                  <a:lin ang="5400000" scaled="1"/>
                </a:gradFill>
                <a:ln w="38100" algn="ctr">
                  <a:solidFill>
                    <a:srgbClr val="800000"/>
                  </a:solidFill>
                  <a:round/>
                  <a:headEnd/>
                  <a:tailEnd/>
                </a:ln>
              </p:spPr>
              <p:txBody>
                <a:bodyPr tIns="180000"/>
                <a:lstStyle/>
                <a:p>
                  <a:endParaRPr lang="en-US" altLang="zh-TW" sz="2700">
                    <a:ea typeface="標楷體" pitchFamily="65" charset="-120"/>
                  </a:endParaRPr>
                </a:p>
                <a:p>
                  <a:pPr algn="ctr"/>
                  <a:r>
                    <a:rPr lang="zh-TW" altLang="en-US" sz="2700">
                      <a:ea typeface="標楷體" pitchFamily="65" charset="-120"/>
                    </a:rPr>
                    <a:t>委託人需求多樣，</a:t>
                  </a:r>
                  <a:r>
                    <a:rPr lang="en-US" altLang="zh-TW" sz="2700">
                      <a:ea typeface="標楷體" pitchFamily="65" charset="-120"/>
                    </a:rPr>
                    <a:t/>
                  </a:r>
                  <a:br>
                    <a:rPr lang="en-US" altLang="zh-TW" sz="2700">
                      <a:ea typeface="標楷體" pitchFamily="65" charset="-120"/>
                    </a:rPr>
                  </a:br>
                  <a:r>
                    <a:rPr lang="zh-TW" altLang="en-US" sz="2700">
                      <a:ea typeface="標楷體" pitchFamily="65" charset="-120"/>
                    </a:rPr>
                    <a:t>仲介人員挑戰大。</a:t>
                  </a:r>
                  <a:endParaRPr lang="en-US" altLang="zh-TW" sz="2700">
                    <a:ea typeface="標楷體" pitchFamily="65" charset="-120"/>
                  </a:endParaRPr>
                </a:p>
                <a:p>
                  <a:endParaRPr lang="ja-JP" altLang="en-US" sz="2800">
                    <a:ea typeface="標楷體" pitchFamily="65" charset="-120"/>
                  </a:endParaRPr>
                </a:p>
              </p:txBody>
            </p:sp>
            <p:sp>
              <p:nvSpPr>
                <p:cNvPr id="15370" name="AutoShape 6"/>
                <p:cNvSpPr>
                  <a:spLocks noChangeArrowheads="1"/>
                </p:cNvSpPr>
                <p:nvPr/>
              </p:nvSpPr>
              <p:spPr bwMode="auto">
                <a:xfrm>
                  <a:off x="703" y="845"/>
                  <a:ext cx="3496" cy="301"/>
                </a:xfrm>
                <a:prstGeom prst="roundRect">
                  <a:avLst>
                    <a:gd name="adj" fmla="val 50000"/>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altLang="ja-JP" sz="2800">
                      <a:solidFill>
                        <a:schemeClr val="bg1"/>
                      </a:solidFill>
                      <a:ea typeface="標楷體" pitchFamily="65" charset="-120"/>
                    </a:rPr>
                    <a:t>C</a:t>
                  </a:r>
                  <a:r>
                    <a:rPr lang="zh-TW" altLang="en-US" sz="2800">
                      <a:solidFill>
                        <a:schemeClr val="bg1"/>
                      </a:solidFill>
                      <a:ea typeface="標楷體" pitchFamily="65" charset="-120"/>
                    </a:rPr>
                    <a:t>客戶需求多樣</a:t>
                  </a:r>
                  <a:endParaRPr lang="en-US" altLang="ja-JP" sz="2800">
                    <a:solidFill>
                      <a:schemeClr val="bg1"/>
                    </a:solidFill>
                    <a:ea typeface="標楷體" pitchFamily="65" charset="-120"/>
                  </a:endParaRPr>
                </a:p>
              </p:txBody>
            </p:sp>
          </p:grpSp>
          <p:grpSp>
            <p:nvGrpSpPr>
              <p:cNvPr id="15366" name="Group 7"/>
              <p:cNvGrpSpPr>
                <a:grpSpLocks/>
              </p:cNvGrpSpPr>
              <p:nvPr/>
            </p:nvGrpSpPr>
            <p:grpSpPr bwMode="auto">
              <a:xfrm>
                <a:off x="521" y="2387"/>
                <a:ext cx="4718" cy="1451"/>
                <a:chOff x="521" y="2387"/>
                <a:chExt cx="4718" cy="1451"/>
              </a:xfrm>
            </p:grpSpPr>
            <p:sp>
              <p:nvSpPr>
                <p:cNvPr id="15367" name="AutoShape 8"/>
                <p:cNvSpPr>
                  <a:spLocks noChangeArrowheads="1"/>
                </p:cNvSpPr>
                <p:nvPr/>
              </p:nvSpPr>
              <p:spPr bwMode="auto">
                <a:xfrm>
                  <a:off x="521" y="2550"/>
                  <a:ext cx="4718" cy="1288"/>
                </a:xfrm>
                <a:prstGeom prst="roundRect">
                  <a:avLst>
                    <a:gd name="adj" fmla="val 7542"/>
                  </a:avLst>
                </a:prstGeom>
                <a:gradFill rotWithShape="1">
                  <a:gsLst>
                    <a:gs pos="0">
                      <a:srgbClr val="F6BABA"/>
                    </a:gs>
                    <a:gs pos="100000">
                      <a:srgbClr val="FFFFFF"/>
                    </a:gs>
                  </a:gsLst>
                  <a:lin ang="5400000" scaled="1"/>
                </a:gradFill>
                <a:ln w="38100" algn="ctr">
                  <a:solidFill>
                    <a:srgbClr val="800000"/>
                  </a:solidFill>
                  <a:round/>
                  <a:headEnd/>
                  <a:tailEnd/>
                </a:ln>
              </p:spPr>
              <p:txBody>
                <a:bodyPr tIns="180000"/>
                <a:lstStyle/>
                <a:p>
                  <a:endParaRPr lang="en-US" altLang="zh-TW" sz="2600">
                    <a:ea typeface="標楷體" pitchFamily="65" charset="-120"/>
                  </a:endParaRPr>
                </a:p>
                <a:p>
                  <a:pPr algn="ctr"/>
                  <a:r>
                    <a:rPr lang="zh-TW" altLang="en-US" sz="2600">
                      <a:ea typeface="標楷體" pitchFamily="65" charset="-120"/>
                    </a:rPr>
                    <a:t>部分同行服務費議價</a:t>
                  </a:r>
                  <a:r>
                    <a:rPr lang="en-US" altLang="zh-TW" sz="2600">
                      <a:ea typeface="標楷體" pitchFamily="65" charset="-120"/>
                    </a:rPr>
                    <a:t/>
                  </a:r>
                  <a:br>
                    <a:rPr lang="en-US" altLang="zh-TW" sz="2600">
                      <a:ea typeface="標楷體" pitchFamily="65" charset="-120"/>
                    </a:rPr>
                  </a:br>
                  <a:r>
                    <a:rPr lang="zh-TW" altLang="en-US" sz="2600">
                      <a:ea typeface="標楷體" pitchFamily="65" charset="-120"/>
                    </a:rPr>
                    <a:t>空間大，形成惡性競爭。</a:t>
                  </a:r>
                  <a:endParaRPr lang="en-US" altLang="zh-TW" sz="2600">
                    <a:ea typeface="標楷體" pitchFamily="65" charset="-120"/>
                  </a:endParaRPr>
                </a:p>
                <a:p>
                  <a:endParaRPr lang="ja-JP" altLang="en-US" sz="2600">
                    <a:ea typeface="標楷體" pitchFamily="65" charset="-120"/>
                  </a:endParaRPr>
                </a:p>
              </p:txBody>
            </p:sp>
            <p:sp>
              <p:nvSpPr>
                <p:cNvPr id="15368" name="AutoShape 9"/>
                <p:cNvSpPr>
                  <a:spLocks noChangeArrowheads="1"/>
                </p:cNvSpPr>
                <p:nvPr/>
              </p:nvSpPr>
              <p:spPr bwMode="auto">
                <a:xfrm>
                  <a:off x="703" y="2387"/>
                  <a:ext cx="3406" cy="301"/>
                </a:xfrm>
                <a:prstGeom prst="roundRect">
                  <a:avLst>
                    <a:gd name="adj" fmla="val 50000"/>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altLang="ja-JP" sz="2800">
                      <a:solidFill>
                        <a:schemeClr val="bg1"/>
                      </a:solidFill>
                      <a:ea typeface="標楷體" pitchFamily="65" charset="-120"/>
                    </a:rPr>
                    <a:t>D</a:t>
                  </a:r>
                  <a:r>
                    <a:rPr lang="zh-TW" altLang="en-US" sz="2800">
                      <a:solidFill>
                        <a:schemeClr val="bg1"/>
                      </a:solidFill>
                      <a:ea typeface="標楷體" pitchFamily="65" charset="-120"/>
                    </a:rPr>
                    <a:t>同行</a:t>
                  </a:r>
                  <a:r>
                    <a:rPr lang="zh-TW" altLang="en-US" sz="2800" b="1">
                      <a:solidFill>
                        <a:schemeClr val="bg1"/>
                      </a:solidFill>
                      <a:ea typeface="標楷體" pitchFamily="65" charset="-120"/>
                    </a:rPr>
                    <a:t>惡性競爭</a:t>
                  </a:r>
                  <a:endParaRPr lang="en-US" altLang="ja-JP" sz="2800" b="1">
                    <a:solidFill>
                      <a:schemeClr val="bg1"/>
                    </a:solidFill>
                    <a:ea typeface="標楷體" pitchFamily="65" charset="-120"/>
                  </a:endParaRPr>
                </a:p>
              </p:txBody>
            </p:sp>
          </p:grpSp>
        </p:grpSp>
      </p:grpSp>
      <p:grpSp>
        <p:nvGrpSpPr>
          <p:cNvPr id="5" name="群組 4"/>
          <p:cNvGrpSpPr/>
          <p:nvPr/>
        </p:nvGrpSpPr>
        <p:grpSpPr>
          <a:xfrm>
            <a:off x="827584" y="1645211"/>
            <a:ext cx="8784976" cy="5672221"/>
            <a:chOff x="827584" y="1645211"/>
            <a:chExt cx="8784976" cy="5672221"/>
          </a:xfrm>
        </p:grpSpPr>
        <p:sp>
          <p:nvSpPr>
            <p:cNvPr id="4" name="剪去對角線角落矩形 3"/>
            <p:cNvSpPr/>
            <p:nvPr/>
          </p:nvSpPr>
          <p:spPr>
            <a:xfrm>
              <a:off x="827584" y="1645211"/>
              <a:ext cx="8784976" cy="5528205"/>
            </a:xfrm>
            <a:prstGeom prst="snip2DiagRect">
              <a:avLst>
                <a:gd name="adj1" fmla="val 0"/>
                <a:gd name="adj2" fmla="val 9149"/>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9" name="Rectangle 2"/>
            <p:cNvSpPr txBox="1">
              <a:spLocks noChangeArrowheads="1"/>
            </p:cNvSpPr>
            <p:nvPr/>
          </p:nvSpPr>
          <p:spPr bwMode="auto">
            <a:xfrm>
              <a:off x="971601" y="2996257"/>
              <a:ext cx="8064450"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nSpc>
                  <a:spcPct val="140000"/>
                </a:lnSpc>
                <a:spcBef>
                  <a:spcPct val="40000"/>
                </a:spcBef>
                <a:buFontTx/>
                <a:buNone/>
              </a:pPr>
              <a:r>
                <a:rPr lang="en-US" altLang="zh-TW" sz="3000" dirty="0" smtClean="0">
                  <a:solidFill>
                    <a:srgbClr val="0000FF"/>
                  </a:solidFill>
                  <a:latin typeface="華康儷中黑"/>
                  <a:ea typeface="華康儷中黑"/>
                  <a:cs typeface="華康儷中黑"/>
                </a:rPr>
                <a:t>      </a:t>
              </a:r>
              <a:r>
                <a:rPr lang="zh-TW" altLang="en-US" sz="2400" dirty="0" smtClean="0">
                  <a:solidFill>
                    <a:srgbClr val="C00000"/>
                  </a:solidFill>
                  <a:latin typeface="+mn-ea"/>
                  <a:cs typeface="華康儷中黑"/>
                </a:rPr>
                <a:t>由於奢侈稅實施後，可能引發房市價跌量縮效應，有人認為在奢侈稅風暴下，房仲可能要關掉上千家，更悲觀預估將倒掉</a:t>
              </a:r>
              <a:r>
                <a:rPr lang="en-US" altLang="zh-TW" sz="2400" dirty="0" smtClean="0">
                  <a:solidFill>
                    <a:srgbClr val="C00000"/>
                  </a:solidFill>
                  <a:latin typeface="+mn-ea"/>
                  <a:cs typeface="華康儷中黑"/>
                </a:rPr>
                <a:t>3</a:t>
              </a:r>
              <a:r>
                <a:rPr lang="zh-TW" altLang="en-US" sz="2400" dirty="0" smtClean="0">
                  <a:solidFill>
                    <a:srgbClr val="C00000"/>
                  </a:solidFill>
                  <a:latin typeface="+mn-ea"/>
                  <a:cs typeface="華康儷中黑"/>
                </a:rPr>
                <a:t>分之</a:t>
              </a:r>
              <a:r>
                <a:rPr lang="en-US" altLang="zh-TW" sz="2400" dirty="0" smtClean="0">
                  <a:solidFill>
                    <a:srgbClr val="C00000"/>
                  </a:solidFill>
                  <a:latin typeface="+mn-ea"/>
                  <a:cs typeface="華康儷中黑"/>
                </a:rPr>
                <a:t>1</a:t>
              </a:r>
              <a:r>
                <a:rPr lang="zh-TW" altLang="en-US" sz="2400" dirty="0" smtClean="0">
                  <a:solidFill>
                    <a:srgbClr val="C00000"/>
                  </a:solidFill>
                  <a:latin typeface="+mn-ea"/>
                  <a:cs typeface="華康儷中黑"/>
                </a:rPr>
                <a:t>。張欣民不動產學院研究，若房屋交易量及房價都回到金融海嘯水準，房仲家數將少掉</a:t>
              </a:r>
              <a:r>
                <a:rPr lang="en-US" altLang="zh-TW" sz="2400" dirty="0" smtClean="0">
                  <a:solidFill>
                    <a:srgbClr val="C00000"/>
                  </a:solidFill>
                  <a:latin typeface="+mn-ea"/>
                  <a:cs typeface="華康儷中黑"/>
                </a:rPr>
                <a:t>856</a:t>
              </a:r>
              <a:r>
                <a:rPr lang="zh-TW" altLang="en-US" sz="2400" dirty="0" smtClean="0">
                  <a:solidFill>
                    <a:srgbClr val="C00000"/>
                  </a:solidFill>
                  <a:latin typeface="+mn-ea"/>
                  <a:cs typeface="華康儷中黑"/>
                </a:rPr>
                <a:t>家，而近年房仲家數爆增</a:t>
              </a:r>
              <a:r>
                <a:rPr lang="en-US" altLang="zh-TW" sz="2400" dirty="0" smtClean="0">
                  <a:solidFill>
                    <a:srgbClr val="C00000"/>
                  </a:solidFill>
                  <a:latin typeface="+mn-ea"/>
                  <a:cs typeface="華康儷中黑"/>
                </a:rPr>
                <a:t>3</a:t>
              </a:r>
              <a:r>
                <a:rPr lang="zh-TW" altLang="en-US" sz="2400" dirty="0" smtClean="0">
                  <a:solidFill>
                    <a:srgbClr val="C00000"/>
                  </a:solidFill>
                  <a:latin typeface="+mn-ea"/>
                  <a:cs typeface="華康儷中黑"/>
                </a:rPr>
                <a:t>倍的台中將是這波奢侈稅重災區！</a:t>
              </a:r>
            </a:p>
          </p:txBody>
        </p:sp>
        <p:sp>
          <p:nvSpPr>
            <p:cNvPr id="20" name="Rectangle 6"/>
            <p:cNvSpPr>
              <a:spLocks noChangeArrowheads="1"/>
            </p:cNvSpPr>
            <p:nvPr/>
          </p:nvSpPr>
          <p:spPr bwMode="auto">
            <a:xfrm>
              <a:off x="1802060" y="2132856"/>
              <a:ext cx="7810500" cy="762000"/>
            </a:xfrm>
            <a:prstGeom prst="rect">
              <a:avLst/>
            </a:prstGeom>
            <a:solidFill>
              <a:srgbClr val="6600CC"/>
            </a:solidFill>
            <a:ln w="9525">
              <a:solidFill>
                <a:srgbClr val="6600CC"/>
              </a:solidFill>
              <a:miter lim="800000"/>
              <a:headEnd/>
              <a:tailEnd/>
            </a:ln>
          </p:spPr>
          <p:txBody>
            <a:bodyPr anchor="ctr"/>
            <a:lstStyle/>
            <a:p>
              <a:r>
                <a:rPr lang="en-US" altLang="zh-TW" sz="3600" dirty="0" smtClean="0">
                  <a:solidFill>
                    <a:schemeClr val="bg1"/>
                  </a:solidFill>
                  <a:ea typeface="華康儷中黑"/>
                  <a:cs typeface="華康儷中黑"/>
                </a:rPr>
                <a:t>A</a:t>
              </a:r>
              <a:r>
                <a:rPr lang="zh-TW" altLang="en-US" sz="3600" dirty="0" smtClean="0">
                  <a:solidFill>
                    <a:schemeClr val="bg1"/>
                  </a:solidFill>
                  <a:ea typeface="華康儷中黑"/>
                  <a:cs typeface="華康儷中黑"/>
                </a:rPr>
                <a:t>打</a:t>
              </a:r>
              <a:r>
                <a:rPr lang="zh-TW" altLang="en-US" sz="3600" dirty="0">
                  <a:solidFill>
                    <a:schemeClr val="bg1"/>
                  </a:solidFill>
                  <a:ea typeface="華康儷中黑"/>
                  <a:cs typeface="華康儷中黑"/>
                </a:rPr>
                <a:t>房 房仲業憂心千家要關門</a:t>
              </a:r>
            </a:p>
          </p:txBody>
        </p:sp>
      </p:grpSp>
      <p:pic>
        <p:nvPicPr>
          <p:cNvPr id="23" name="Picture 8" descr="LA14_00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259632" y="1403209"/>
            <a:ext cx="7876949" cy="548217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1+#ppt_w/2"/>
                                          </p:val>
                                        </p:tav>
                                        <p:tav tm="100000">
                                          <p:val>
                                            <p:strVal val="#ppt_x"/>
                                          </p:val>
                                        </p:tav>
                                      </p:tavLst>
                                    </p:anim>
                                    <p:anim calcmode="lin" valueType="num">
                                      <p:cBhvr additive="base">
                                        <p:cTn id="14" dur="500" fill="hold"/>
                                        <p:tgtEl>
                                          <p:spTgt spid="23"/>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pPr algn="ctr" eaLnBrk="1" fontAlgn="auto" hangingPunct="1">
              <a:spcAft>
                <a:spcPts val="0"/>
              </a:spcAft>
              <a:defRPr/>
            </a:pPr>
            <a:r>
              <a:rPr lang="zh-TW" altLang="en-US" sz="4000" dirty="0" smtClean="0">
                <a:latin typeface="+mj-ea"/>
              </a:rPr>
              <a:t>個案面臨的挑戰</a:t>
            </a:r>
            <a:r>
              <a:rPr lang="en-US" altLang="zh-TW" sz="4000" dirty="0" smtClean="0">
                <a:latin typeface="+mj-ea"/>
              </a:rPr>
              <a:t>_SWOT</a:t>
            </a:r>
            <a:r>
              <a:rPr lang="zh-TW" altLang="en-US" sz="4000" dirty="0" smtClean="0">
                <a:latin typeface="+mj-ea"/>
              </a:rPr>
              <a:t>分析</a:t>
            </a:r>
            <a:r>
              <a:rPr lang="en-US" altLang="zh-TW" sz="4000" b="1" dirty="0" smtClean="0">
                <a:latin typeface="新細明體" pitchFamily="18" charset="-120"/>
                <a:ea typeface="新細明體" pitchFamily="18" charset="-120"/>
              </a:rPr>
              <a:t/>
            </a:r>
            <a:br>
              <a:rPr lang="en-US" altLang="zh-TW" sz="4000" b="1" dirty="0" smtClean="0">
                <a:latin typeface="新細明體" pitchFamily="18" charset="-120"/>
                <a:ea typeface="新細明體" pitchFamily="18" charset="-120"/>
              </a:rPr>
            </a:br>
            <a:endParaRPr lang="zh-TW" altLang="en-US" sz="4000" dirty="0"/>
          </a:p>
        </p:txBody>
      </p:sp>
      <p:graphicFrame>
        <p:nvGraphicFramePr>
          <p:cNvPr id="4" name="表格 3"/>
          <p:cNvGraphicFramePr>
            <a:graphicFrameLocks noGrp="1"/>
          </p:cNvGraphicFramePr>
          <p:nvPr/>
        </p:nvGraphicFramePr>
        <p:xfrm>
          <a:off x="611188" y="1557338"/>
          <a:ext cx="7848600" cy="4902201"/>
        </p:xfrm>
        <a:graphic>
          <a:graphicData uri="http://schemas.openxmlformats.org/drawingml/2006/table">
            <a:tbl>
              <a:tblPr/>
              <a:tblGrid>
                <a:gridCol w="1584325"/>
                <a:gridCol w="3132137"/>
                <a:gridCol w="3132138"/>
              </a:tblGrid>
              <a:tr h="612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1800" b="1" i="0" u="none" strike="noStrike" cap="none" normalizeH="0" baseline="0" dirty="0" smtClean="0">
                        <a:ln>
                          <a:noFill/>
                        </a:ln>
                        <a:solidFill>
                          <a:srgbClr val="FFFFFF"/>
                        </a:solidFill>
                        <a:effectLst/>
                        <a:latin typeface="Constantia" pitchFamily="18" charset="0"/>
                        <a:ea typeface="新細明體" pitchFamily="18" charset="-120"/>
                      </a:endParaRPr>
                    </a:p>
                  </a:txBody>
                  <a:tcPr marL="91437" marR="91437" marT="45716" marB="45716"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Constantia" pitchFamily="18" charset="0"/>
                          <a:ea typeface="新細明體" pitchFamily="18" charset="-120"/>
                        </a:rPr>
                        <a:t>Helpful</a:t>
                      </a:r>
                      <a:r>
                        <a:rPr kumimoji="0" lang="zh-TW" altLang="en-US" sz="1800" b="1" i="0" u="none" strike="noStrike" cap="none" normalizeH="0" baseline="0" dirty="0" smtClean="0">
                          <a:ln>
                            <a:noFill/>
                          </a:ln>
                          <a:solidFill>
                            <a:schemeClr val="tx1"/>
                          </a:solidFill>
                          <a:effectLst/>
                          <a:latin typeface="Constantia" pitchFamily="18" charset="0"/>
                          <a:ea typeface="新細明體" pitchFamily="18" charset="-120"/>
                        </a:rPr>
                        <a:t>對達成目標有幫助的</a:t>
                      </a:r>
                    </a:p>
                  </a:txBody>
                  <a:tcPr marL="91437" marR="91437" marT="45716" marB="45716"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smtClean="0">
                          <a:ln>
                            <a:noFill/>
                          </a:ln>
                          <a:solidFill>
                            <a:schemeClr val="tx1"/>
                          </a:solidFill>
                          <a:effectLst/>
                          <a:latin typeface="Constantia" pitchFamily="18" charset="0"/>
                          <a:ea typeface="新細明體" pitchFamily="18" charset="-120"/>
                        </a:rPr>
                        <a:t>Harmful</a:t>
                      </a:r>
                      <a:r>
                        <a:rPr kumimoji="0" lang="zh-TW" altLang="en-US" sz="1800" b="1" i="0" u="none" strike="noStrike" cap="none" normalizeH="0" baseline="0" smtClean="0">
                          <a:ln>
                            <a:noFill/>
                          </a:ln>
                          <a:solidFill>
                            <a:schemeClr val="tx1"/>
                          </a:solidFill>
                          <a:effectLst/>
                          <a:latin typeface="Constantia" pitchFamily="18" charset="0"/>
                          <a:ea typeface="新細明體" pitchFamily="18" charset="-120"/>
                        </a:rPr>
                        <a:t>對達成目標有害的</a:t>
                      </a:r>
                    </a:p>
                  </a:txBody>
                  <a:tcPr marL="91437" marR="91437" marT="45716" marB="45716"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77850">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Constantia" pitchFamily="18" charset="0"/>
                          <a:ea typeface="新細明體" pitchFamily="18" charset="-120"/>
                        </a:rPr>
                        <a:t>Internal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smtClean="0">
                          <a:ln>
                            <a:noFill/>
                          </a:ln>
                          <a:solidFill>
                            <a:srgbClr val="000000"/>
                          </a:solidFill>
                          <a:effectLst/>
                          <a:latin typeface="Constantia" pitchFamily="18" charset="0"/>
                          <a:ea typeface="新細明體" pitchFamily="18" charset="-120"/>
                        </a:rPr>
                        <a:t>內部</a:t>
                      </a:r>
                      <a:r>
                        <a:rPr kumimoji="0" lang="en-US" altLang="zh-TW" sz="1800" b="0" i="0" u="none" strike="noStrike" cap="none" normalizeH="0" baseline="0" smtClean="0">
                          <a:ln>
                            <a:noFill/>
                          </a:ln>
                          <a:solidFill>
                            <a:srgbClr val="000000"/>
                          </a:solidFill>
                          <a:effectLst/>
                          <a:latin typeface="Constantia" pitchFamily="18" charset="0"/>
                          <a:ea typeface="新細明體" pitchFamily="18" charset="-120"/>
                        </a:rPr>
                        <a:t>(</a:t>
                      </a:r>
                      <a:r>
                        <a:rPr kumimoji="0" lang="zh-TW" altLang="en-US" sz="1800" b="0" i="0" u="none" strike="noStrike" cap="none" normalizeH="0" baseline="0" smtClean="0">
                          <a:ln>
                            <a:noFill/>
                          </a:ln>
                          <a:solidFill>
                            <a:srgbClr val="000000"/>
                          </a:solidFill>
                          <a:effectLst/>
                          <a:latin typeface="Constantia" pitchFamily="18" charset="0"/>
                          <a:ea typeface="新細明體" pitchFamily="18" charset="-120"/>
                        </a:rPr>
                        <a:t>組織</a:t>
                      </a:r>
                      <a:r>
                        <a:rPr kumimoji="0" lang="en-US" altLang="zh-TW" sz="1800" b="0" i="0" u="none" strike="noStrike" cap="none" normalizeH="0" baseline="0" smtClean="0">
                          <a:ln>
                            <a:noFill/>
                          </a:ln>
                          <a:solidFill>
                            <a:srgbClr val="000000"/>
                          </a:solidFill>
                          <a:effectLst/>
                          <a:latin typeface="Constantia" pitchFamily="18" charset="0"/>
                          <a:ea typeface="新細明體" pitchFamily="18" charset="-120"/>
                        </a:rPr>
                        <a:t>)</a:t>
                      </a:r>
                      <a:endParaRPr kumimoji="0" lang="zh-TW" altLang="en-US" sz="1800" b="0" i="0" u="none" strike="noStrike" cap="none" normalizeH="0" baseline="0" smtClean="0">
                        <a:ln>
                          <a:noFill/>
                        </a:ln>
                        <a:solidFill>
                          <a:srgbClr val="000000"/>
                        </a:solidFill>
                        <a:effectLst/>
                        <a:latin typeface="Constantia" pitchFamily="18" charset="0"/>
                        <a:ea typeface="新細明體" pitchFamily="18" charset="-120"/>
                      </a:endParaRPr>
                    </a:p>
                  </a:txBody>
                  <a:tcPr marL="91437" marR="91437" marT="45716" marB="45716"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A50021"/>
                          </a:solidFill>
                          <a:effectLst/>
                          <a:latin typeface="Constantia" pitchFamily="18" charset="0"/>
                          <a:ea typeface="新細明體" pitchFamily="18" charset="-120"/>
                        </a:rPr>
                        <a:t>Strengths</a:t>
                      </a:r>
                      <a:r>
                        <a:rPr kumimoji="0" lang="zh-TW" altLang="en-US" sz="1800" b="0" i="0" u="none" strike="noStrike" cap="none" normalizeH="0" baseline="0" smtClean="0">
                          <a:ln>
                            <a:noFill/>
                          </a:ln>
                          <a:solidFill>
                            <a:srgbClr val="A50021"/>
                          </a:solidFill>
                          <a:effectLst/>
                          <a:latin typeface="Constantia" pitchFamily="18" charset="0"/>
                          <a:ea typeface="新細明體" pitchFamily="18" charset="-120"/>
                        </a:rPr>
                        <a:t>：優勢</a:t>
                      </a:r>
                    </a:p>
                  </a:txBody>
                  <a:tcPr marL="91437" marR="91437"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A50021"/>
                          </a:solidFill>
                          <a:effectLst/>
                          <a:latin typeface="Constantia" pitchFamily="18" charset="0"/>
                          <a:ea typeface="新細明體" pitchFamily="18" charset="-120"/>
                        </a:rPr>
                        <a:t>Weaknesses</a:t>
                      </a:r>
                      <a:r>
                        <a:rPr kumimoji="0" lang="zh-TW" altLang="en-US" sz="1800" b="0" i="0" u="none" strike="noStrike" cap="none" normalizeH="0" baseline="0" smtClean="0">
                          <a:ln>
                            <a:noFill/>
                          </a:ln>
                          <a:solidFill>
                            <a:srgbClr val="A50021"/>
                          </a:solidFill>
                          <a:effectLst/>
                          <a:latin typeface="Constantia" pitchFamily="18" charset="0"/>
                          <a:ea typeface="新細明體" pitchFamily="18" charset="-120"/>
                        </a:rPr>
                        <a:t>：劣勢</a:t>
                      </a:r>
                    </a:p>
                  </a:txBody>
                  <a:tcPr marL="91437" marR="91437"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473200">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新細明體" pitchFamily="18" charset="-120"/>
                          <a:ea typeface="新細明體" pitchFamily="18" charset="-120"/>
                        </a:rPr>
                        <a:t> </a:t>
                      </a:r>
                      <a:r>
                        <a:rPr kumimoji="0" lang="zh-TW" altLang="en-US" sz="1800" b="0" i="0" u="none" strike="noStrike" cap="none" normalizeH="0" baseline="0" smtClean="0">
                          <a:ln>
                            <a:noFill/>
                          </a:ln>
                          <a:solidFill>
                            <a:srgbClr val="000000"/>
                          </a:solidFill>
                          <a:effectLst/>
                          <a:latin typeface="新細明體" pitchFamily="18" charset="-120"/>
                          <a:ea typeface="新細明體" pitchFamily="18" charset="-120"/>
                        </a:rPr>
                        <a:t>品牌形象優勢</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新細明體" pitchFamily="18" charset="-120"/>
                          <a:ea typeface="新細明體" pitchFamily="18" charset="-120"/>
                        </a:rPr>
                        <a:t> </a:t>
                      </a:r>
                      <a:r>
                        <a:rPr kumimoji="0" lang="zh-TW" altLang="en-US" sz="1800" b="0" i="0" u="none" strike="noStrike" cap="none" normalizeH="0" baseline="0" smtClean="0">
                          <a:ln>
                            <a:noFill/>
                          </a:ln>
                          <a:solidFill>
                            <a:srgbClr val="000000"/>
                          </a:solidFill>
                          <a:effectLst/>
                          <a:latin typeface="新細明體" pitchFamily="18" charset="-120"/>
                          <a:ea typeface="新細明體" pitchFamily="18" charset="-120"/>
                        </a:rPr>
                        <a:t>成交速度最快</a:t>
                      </a:r>
                      <a:endParaRPr kumimoji="0" lang="en-US" altLang="zh-TW" sz="1800" b="0" i="0" u="none" strike="noStrike" cap="none" normalizeH="0" baseline="0" smtClean="0">
                        <a:ln>
                          <a:noFill/>
                        </a:ln>
                        <a:solidFill>
                          <a:srgbClr val="000000"/>
                        </a:solidFill>
                        <a:effectLst/>
                        <a:latin typeface="新細明體" pitchFamily="18" charset="-120"/>
                        <a:ea typeface="新細明體" pitchFamily="18"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smtClean="0">
                          <a:ln>
                            <a:noFill/>
                          </a:ln>
                          <a:solidFill>
                            <a:srgbClr val="000000"/>
                          </a:solidFill>
                          <a:effectLst/>
                          <a:latin typeface="新細明體" pitchFamily="18" charset="-120"/>
                          <a:ea typeface="新細明體" pitchFamily="18" charset="-120"/>
                        </a:rPr>
                        <a:t>交易成交安全</a:t>
                      </a:r>
                      <a:endParaRPr kumimoji="0" lang="en-US" altLang="zh-TW" sz="1800" b="0" i="0" u="none" strike="noStrike" cap="none" normalizeH="0" baseline="0" smtClean="0">
                        <a:ln>
                          <a:noFill/>
                        </a:ln>
                        <a:solidFill>
                          <a:srgbClr val="000000"/>
                        </a:solidFill>
                        <a:effectLst/>
                        <a:latin typeface="新細明體" pitchFamily="18" charset="-120"/>
                        <a:ea typeface="新細明體" pitchFamily="18"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smtClean="0">
                          <a:ln>
                            <a:noFill/>
                          </a:ln>
                          <a:solidFill>
                            <a:srgbClr val="000000"/>
                          </a:solidFill>
                          <a:effectLst/>
                          <a:latin typeface="新細明體" pitchFamily="18" charset="-120"/>
                          <a:ea typeface="新細明體" pitchFamily="18" charset="-120"/>
                        </a:rPr>
                        <a:t>員工訓練紮實</a:t>
                      </a:r>
                    </a:p>
                  </a:txBody>
                  <a:tcPr marL="91437" marR="91437"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rgbClr val="000000"/>
                          </a:solidFill>
                          <a:effectLst/>
                          <a:latin typeface="新細明體" pitchFamily="18" charset="-120"/>
                          <a:ea typeface="新細明體" pitchFamily="18" charset="-120"/>
                        </a:rPr>
                        <a:t>店家數目少</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rgbClr val="000000"/>
                          </a:solidFill>
                          <a:effectLst/>
                          <a:latin typeface="新細明體" pitchFamily="18" charset="-120"/>
                          <a:ea typeface="新細明體" pitchFamily="18" charset="-120"/>
                        </a:rPr>
                        <a:t>主要以台北為主</a:t>
                      </a:r>
                      <a:endParaRPr kumimoji="0" lang="en-US" altLang="zh-TW" sz="1800" b="0" i="0" u="none" strike="noStrike" cap="none" normalizeH="0" baseline="0" dirty="0" smtClean="0">
                        <a:ln>
                          <a:noFill/>
                        </a:ln>
                        <a:solidFill>
                          <a:srgbClr val="000000"/>
                        </a:solidFill>
                        <a:effectLst/>
                        <a:latin typeface="新細明體" pitchFamily="18" charset="-120"/>
                        <a:ea typeface="新細明體" pitchFamily="18"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rgbClr val="000000"/>
                          </a:solidFill>
                          <a:effectLst/>
                          <a:latin typeface="新細明體" pitchFamily="18" charset="-120"/>
                          <a:ea typeface="新細明體" pitchFamily="18" charset="-120"/>
                        </a:rPr>
                        <a:t>交易缺乏彈性</a:t>
                      </a:r>
                    </a:p>
                  </a:txBody>
                  <a:tcPr marL="91437" marR="91437"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98513">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800" b="0" i="0" u="none" strike="noStrike" cap="none" normalizeH="0" baseline="0" smtClean="0">
                        <a:ln>
                          <a:noFill/>
                        </a:ln>
                        <a:solidFill>
                          <a:srgbClr val="000000"/>
                        </a:solidFill>
                        <a:effectLst/>
                        <a:latin typeface="Constantia" pitchFamily="18" charset="0"/>
                        <a:ea typeface="新細明體" pitchFamily="18"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Constantia" pitchFamily="18" charset="0"/>
                          <a:ea typeface="新細明體" pitchFamily="18" charset="-120"/>
                        </a:rPr>
                        <a:t>External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smtClean="0">
                          <a:ln>
                            <a:noFill/>
                          </a:ln>
                          <a:solidFill>
                            <a:srgbClr val="000000"/>
                          </a:solidFill>
                          <a:effectLst/>
                          <a:latin typeface="Constantia" pitchFamily="18" charset="0"/>
                          <a:ea typeface="新細明體" pitchFamily="18" charset="-120"/>
                        </a:rPr>
                        <a:t>外部</a:t>
                      </a:r>
                      <a:r>
                        <a:rPr kumimoji="0" lang="en-US" altLang="zh-TW" sz="1800" b="0" i="0" u="none" strike="noStrike" cap="none" normalizeH="0" baseline="0" smtClean="0">
                          <a:ln>
                            <a:noFill/>
                          </a:ln>
                          <a:solidFill>
                            <a:srgbClr val="000000"/>
                          </a:solidFill>
                          <a:effectLst/>
                          <a:latin typeface="Constantia" pitchFamily="18" charset="0"/>
                          <a:ea typeface="新細明體" pitchFamily="18" charset="-120"/>
                        </a:rPr>
                        <a:t>(</a:t>
                      </a:r>
                      <a:r>
                        <a:rPr kumimoji="0" lang="zh-TW" altLang="en-US" sz="1800" b="0" i="0" u="none" strike="noStrike" cap="none" normalizeH="0" baseline="0" smtClean="0">
                          <a:ln>
                            <a:noFill/>
                          </a:ln>
                          <a:solidFill>
                            <a:srgbClr val="000000"/>
                          </a:solidFill>
                          <a:effectLst/>
                          <a:latin typeface="Constantia" pitchFamily="18" charset="0"/>
                          <a:ea typeface="新細明體" pitchFamily="18" charset="-120"/>
                        </a:rPr>
                        <a:t>環境</a:t>
                      </a:r>
                      <a:r>
                        <a:rPr kumimoji="0" lang="en-US" altLang="zh-TW" sz="1800" b="0" i="0" u="none" strike="noStrike" cap="none" normalizeH="0" baseline="0" smtClean="0">
                          <a:ln>
                            <a:noFill/>
                          </a:ln>
                          <a:solidFill>
                            <a:srgbClr val="000000"/>
                          </a:solidFill>
                          <a:effectLst/>
                          <a:latin typeface="Constantia" pitchFamily="18" charset="0"/>
                          <a:ea typeface="新細明體" pitchFamily="18" charset="-120"/>
                        </a:rPr>
                        <a:t>)</a:t>
                      </a:r>
                      <a:endParaRPr kumimoji="0" lang="zh-TW" altLang="en-US" sz="1800" b="0" i="0" u="none" strike="noStrike" cap="none" normalizeH="0" baseline="0" smtClean="0">
                        <a:ln>
                          <a:noFill/>
                        </a:ln>
                        <a:solidFill>
                          <a:srgbClr val="000000"/>
                        </a:solidFill>
                        <a:effectLst/>
                        <a:latin typeface="Constantia" pitchFamily="18" charset="0"/>
                        <a:ea typeface="新細明體" pitchFamily="18" charset="-120"/>
                      </a:endParaRPr>
                    </a:p>
                  </a:txBody>
                  <a:tcPr marL="91437" marR="91437" marT="45716" marB="45716"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A50021"/>
                          </a:solidFill>
                          <a:effectLst/>
                          <a:latin typeface="Constantia" pitchFamily="18" charset="0"/>
                          <a:ea typeface="新細明體" pitchFamily="18" charset="-120"/>
                        </a:rPr>
                        <a:t>Opportunities</a:t>
                      </a:r>
                      <a:r>
                        <a:rPr kumimoji="0" lang="zh-TW" altLang="en-US" sz="1800" b="0" i="0" u="none" strike="noStrike" cap="none" normalizeH="0" baseline="0" smtClean="0">
                          <a:ln>
                            <a:noFill/>
                          </a:ln>
                          <a:solidFill>
                            <a:srgbClr val="A50021"/>
                          </a:solidFill>
                          <a:effectLst/>
                          <a:latin typeface="Constantia" pitchFamily="18" charset="0"/>
                          <a:ea typeface="新細明體" pitchFamily="18" charset="-120"/>
                        </a:rPr>
                        <a:t>：機會</a:t>
                      </a:r>
                    </a:p>
                  </a:txBody>
                  <a:tcPr marL="91437" marR="91437"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A50021"/>
                          </a:solidFill>
                          <a:effectLst/>
                          <a:latin typeface="Constantia" pitchFamily="18" charset="0"/>
                          <a:ea typeface="新細明體" pitchFamily="18" charset="-120"/>
                        </a:rPr>
                        <a:t>Threats</a:t>
                      </a:r>
                      <a:r>
                        <a:rPr kumimoji="0" lang="zh-TW" altLang="en-US" sz="1800" b="0" i="0" u="none" strike="noStrike" cap="none" normalizeH="0" baseline="0" smtClean="0">
                          <a:ln>
                            <a:noFill/>
                          </a:ln>
                          <a:solidFill>
                            <a:srgbClr val="A50021"/>
                          </a:solidFill>
                          <a:effectLst/>
                          <a:latin typeface="Constantia" pitchFamily="18" charset="0"/>
                          <a:ea typeface="新細明體" pitchFamily="18" charset="-120"/>
                        </a:rPr>
                        <a:t>：威脅</a:t>
                      </a:r>
                    </a:p>
                  </a:txBody>
                  <a:tcPr marL="91437" marR="91437"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439863">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smtClean="0">
                          <a:ln>
                            <a:noFill/>
                          </a:ln>
                          <a:solidFill>
                            <a:srgbClr val="000000"/>
                          </a:solidFill>
                          <a:effectLst/>
                          <a:latin typeface="Constantia" pitchFamily="18" charset="0"/>
                          <a:ea typeface="新細明體" pitchFamily="18" charset="-120"/>
                        </a:rPr>
                        <a:t>政府購屋貸款優惠</a:t>
                      </a:r>
                      <a:endParaRPr kumimoji="0" lang="en-US" altLang="zh-TW" sz="1800" b="0" i="0" u="none" strike="noStrike" cap="none" normalizeH="0" baseline="0" smtClean="0">
                        <a:ln>
                          <a:noFill/>
                        </a:ln>
                        <a:solidFill>
                          <a:srgbClr val="000000"/>
                        </a:solidFill>
                        <a:effectLst/>
                        <a:latin typeface="Constantia" pitchFamily="18" charset="0"/>
                        <a:ea typeface="新細明體" pitchFamily="18"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smtClean="0">
                          <a:ln>
                            <a:noFill/>
                          </a:ln>
                          <a:solidFill>
                            <a:srgbClr val="000000"/>
                          </a:solidFill>
                          <a:effectLst/>
                          <a:latin typeface="Constantia" pitchFamily="18" charset="0"/>
                          <a:ea typeface="新細明體" pitchFamily="18" charset="-120"/>
                        </a:rPr>
                        <a:t>企劃案吸引人</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smtClean="0">
                          <a:ln>
                            <a:noFill/>
                          </a:ln>
                          <a:solidFill>
                            <a:srgbClr val="000000"/>
                          </a:solidFill>
                          <a:effectLst/>
                          <a:latin typeface="Constantia" pitchFamily="18" charset="0"/>
                          <a:ea typeface="新細明體" pitchFamily="18" charset="-120"/>
                        </a:rPr>
                        <a:t>網際網路發達</a:t>
                      </a:r>
                      <a:endParaRPr kumimoji="0" lang="en-US" altLang="zh-TW" sz="1800" b="0" i="0" u="none" strike="noStrike" cap="none" normalizeH="0" baseline="0" smtClean="0">
                        <a:ln>
                          <a:noFill/>
                        </a:ln>
                        <a:solidFill>
                          <a:srgbClr val="000000"/>
                        </a:solidFill>
                        <a:effectLst/>
                        <a:latin typeface="Constantia" pitchFamily="18" charset="0"/>
                        <a:ea typeface="新細明體" pitchFamily="18"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smtClean="0">
                          <a:ln>
                            <a:noFill/>
                          </a:ln>
                          <a:solidFill>
                            <a:srgbClr val="000000"/>
                          </a:solidFill>
                          <a:effectLst/>
                          <a:latin typeface="Constantia" pitchFamily="18" charset="0"/>
                          <a:ea typeface="新細明體" pitchFamily="18" charset="-120"/>
                        </a:rPr>
                        <a:t>智慧手機</a:t>
                      </a:r>
                      <a:r>
                        <a:rPr kumimoji="0" lang="en-US" altLang="zh-TW" sz="1800" b="0" i="0" u="none" strike="noStrike" cap="none" normalizeH="0" baseline="0" smtClean="0">
                          <a:ln>
                            <a:noFill/>
                          </a:ln>
                          <a:solidFill>
                            <a:srgbClr val="000000"/>
                          </a:solidFill>
                          <a:effectLst/>
                          <a:latin typeface="Constantia" pitchFamily="18" charset="0"/>
                          <a:ea typeface="新細明體" pitchFamily="18" charset="-120"/>
                        </a:rPr>
                        <a:t>APP</a:t>
                      </a:r>
                      <a:r>
                        <a:rPr kumimoji="0" lang="zh-TW" altLang="en-US" sz="1800" b="0" i="0" u="none" strike="noStrike" cap="none" normalizeH="0" baseline="0" smtClean="0">
                          <a:ln>
                            <a:noFill/>
                          </a:ln>
                          <a:solidFill>
                            <a:srgbClr val="000000"/>
                          </a:solidFill>
                          <a:effectLst/>
                          <a:latin typeface="Constantia" pitchFamily="18" charset="0"/>
                          <a:ea typeface="新細明體" pitchFamily="18" charset="-120"/>
                        </a:rPr>
                        <a:t>應用</a:t>
                      </a:r>
                    </a:p>
                  </a:txBody>
                  <a:tcPr marL="91437" marR="91437"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smtClean="0">
                          <a:ln>
                            <a:noFill/>
                          </a:ln>
                          <a:solidFill>
                            <a:srgbClr val="000000"/>
                          </a:solidFill>
                          <a:effectLst/>
                          <a:latin typeface="Constantia" pitchFamily="18" charset="0"/>
                          <a:ea typeface="新細明體" pitchFamily="18" charset="-120"/>
                        </a:rPr>
                        <a:t>政府打房政策</a:t>
                      </a:r>
                      <a:endParaRPr kumimoji="0" lang="en-US" altLang="zh-TW" sz="1800" b="0" i="0" u="none" strike="noStrike" cap="none" normalizeH="0" baseline="0" smtClean="0">
                        <a:ln>
                          <a:noFill/>
                        </a:ln>
                        <a:solidFill>
                          <a:srgbClr val="000000"/>
                        </a:solidFill>
                        <a:effectLst/>
                        <a:latin typeface="Constantia" pitchFamily="18" charset="0"/>
                        <a:ea typeface="新細明體" pitchFamily="18"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smtClean="0">
                          <a:ln>
                            <a:noFill/>
                          </a:ln>
                          <a:solidFill>
                            <a:srgbClr val="000000"/>
                          </a:solidFill>
                          <a:effectLst/>
                          <a:latin typeface="Constantia" pitchFamily="18" charset="0"/>
                          <a:ea typeface="新細明體" pitchFamily="18" charset="-120"/>
                        </a:rPr>
                        <a:t>同業緊追在後</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smtClean="0">
                          <a:ln>
                            <a:noFill/>
                          </a:ln>
                          <a:solidFill>
                            <a:srgbClr val="000000"/>
                          </a:solidFill>
                          <a:effectLst/>
                          <a:latin typeface="Constantia" pitchFamily="18" charset="0"/>
                          <a:ea typeface="新細明體" pitchFamily="18" charset="-120"/>
                        </a:rPr>
                        <a:t>景氣低迷</a:t>
                      </a:r>
                    </a:p>
                  </a:txBody>
                  <a:tcPr marL="91437" marR="91437"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3222104"/>
            <a:ext cx="8229600" cy="1143000"/>
          </a:xfrm>
        </p:spPr>
        <p:txBody>
          <a:bodyPr/>
          <a:lstStyle/>
          <a:p>
            <a:pPr algn="ctr"/>
            <a:r>
              <a:rPr lang="zh-TW" altLang="en-US" sz="5400" dirty="0" smtClean="0">
                <a:latin typeface="微軟正黑體" pitchFamily="34" charset="-120"/>
                <a:ea typeface="微軟正黑體" pitchFamily="34" charset="-120"/>
              </a:rPr>
              <a:t>關鍵成功要素</a:t>
            </a:r>
            <a:r>
              <a:rPr lang="en-US" altLang="zh-TW" sz="5400" dirty="0" smtClean="0">
                <a:latin typeface="微軟正黑體" pitchFamily="34" charset="-120"/>
                <a:ea typeface="微軟正黑體" pitchFamily="34" charset="-120"/>
              </a:rPr>
              <a:t/>
            </a:r>
            <a:br>
              <a:rPr lang="en-US" altLang="zh-TW" sz="5400" dirty="0" smtClean="0">
                <a:latin typeface="微軟正黑體" pitchFamily="34" charset="-120"/>
                <a:ea typeface="微軟正黑體" pitchFamily="34" charset="-120"/>
              </a:rPr>
            </a:br>
            <a:r>
              <a:rPr lang="zh-TW" altLang="en-US" sz="5400" dirty="0" smtClean="0">
                <a:latin typeface="微軟正黑體" pitchFamily="34" charset="-120"/>
                <a:ea typeface="微軟正黑體" pitchFamily="34" charset="-120"/>
              </a:rPr>
              <a:t>及</a:t>
            </a:r>
            <a:r>
              <a:rPr lang="en-US" altLang="zh-TW" sz="5400" dirty="0" smtClean="0">
                <a:latin typeface="微軟正黑體" pitchFamily="34" charset="-120"/>
                <a:ea typeface="微軟正黑體" pitchFamily="34" charset="-120"/>
              </a:rPr>
              <a:t/>
            </a:r>
            <a:br>
              <a:rPr lang="en-US" altLang="zh-TW" sz="5400" dirty="0" smtClean="0">
                <a:latin typeface="微軟正黑體" pitchFamily="34" charset="-120"/>
                <a:ea typeface="微軟正黑體" pitchFamily="34" charset="-120"/>
              </a:rPr>
            </a:br>
            <a:r>
              <a:rPr lang="zh-TW" altLang="en-US" sz="5400" dirty="0" smtClean="0">
                <a:latin typeface="微軟正黑體" pitchFamily="34" charset="-120"/>
                <a:ea typeface="微軟正黑體" pitchFamily="34" charset="-120"/>
              </a:rPr>
              <a:t>知識管理與創新</a:t>
            </a:r>
            <a:endParaRPr lang="zh-TW" altLang="en-US" sz="5400" dirty="0">
              <a:latin typeface="微軟正黑體" pitchFamily="34" charset="-120"/>
              <a:ea typeface="微軟正黑體" pitchFamily="34" charset="-120"/>
            </a:endParaRPr>
          </a:p>
        </p:txBody>
      </p:sp>
      <p:sp>
        <p:nvSpPr>
          <p:cNvPr id="3" name="內容版面配置區 2"/>
          <p:cNvSpPr>
            <a:spLocks noGrp="1"/>
          </p:cNvSpPr>
          <p:nvPr>
            <p:ph idx="1"/>
          </p:nvPr>
        </p:nvSpPr>
        <p:spPr>
          <a:xfrm>
            <a:off x="3707904" y="5175523"/>
            <a:ext cx="1594520" cy="557733"/>
          </a:xfrm>
        </p:spPr>
        <p:txBody>
          <a:bodyPr/>
          <a:lstStyle/>
          <a:p>
            <a:r>
              <a:rPr lang="zh-TW" altLang="en-US" dirty="0"/>
              <a:t>李怡宗</a:t>
            </a:r>
          </a:p>
        </p:txBody>
      </p:sp>
    </p:spTree>
    <p:extLst>
      <p:ext uri="{BB962C8B-B14F-4D97-AF65-F5344CB8AC3E}">
        <p14:creationId xmlns:p14="http://schemas.microsoft.com/office/powerpoint/2010/main" val="5155277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15"/>
          <p:cNvSpPr>
            <a:spLocks noChangeArrowheads="1"/>
          </p:cNvSpPr>
          <p:nvPr/>
        </p:nvSpPr>
        <p:spPr bwMode="auto">
          <a:xfrm flipH="1">
            <a:off x="6858001" y="2721446"/>
            <a:ext cx="17859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endParaRPr kumimoji="0" lang="en-US" altLang="zh-TW" sz="1600" b="1">
              <a:latin typeface="標楷體" pitchFamily="65" charset="-120"/>
              <a:ea typeface="標楷體" pitchFamily="65" charset="-120"/>
            </a:endParaRPr>
          </a:p>
        </p:txBody>
      </p:sp>
      <p:sp>
        <p:nvSpPr>
          <p:cNvPr id="20490" name="矩形 77"/>
          <p:cNvSpPr>
            <a:spLocks noChangeArrowheads="1"/>
          </p:cNvSpPr>
          <p:nvPr/>
        </p:nvSpPr>
        <p:spPr bwMode="auto">
          <a:xfrm>
            <a:off x="287462" y="1988840"/>
            <a:ext cx="1116186"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TW" altLang="en-US" u="sng" dirty="0">
                <a:latin typeface="Times New Roman" pitchFamily="18" charset="0"/>
                <a:ea typeface="標楷體" pitchFamily="65" charset="-120"/>
              </a:rPr>
              <a:t>策略特點</a:t>
            </a:r>
          </a:p>
        </p:txBody>
      </p:sp>
      <p:sp>
        <p:nvSpPr>
          <p:cNvPr id="20491" name="矩形 78"/>
          <p:cNvSpPr>
            <a:spLocks noChangeArrowheads="1"/>
          </p:cNvSpPr>
          <p:nvPr/>
        </p:nvSpPr>
        <p:spPr bwMode="auto">
          <a:xfrm>
            <a:off x="546274" y="3573016"/>
            <a:ext cx="641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u="sng" dirty="0">
                <a:latin typeface="Times New Roman" pitchFamily="18" charset="0"/>
                <a:ea typeface="標楷體" pitchFamily="65" charset="-120"/>
              </a:rPr>
              <a:t>目標</a:t>
            </a:r>
          </a:p>
        </p:txBody>
      </p:sp>
      <p:sp>
        <p:nvSpPr>
          <p:cNvPr id="20492" name="矩形 79"/>
          <p:cNvSpPr>
            <a:spLocks noChangeArrowheads="1"/>
          </p:cNvSpPr>
          <p:nvPr/>
        </p:nvSpPr>
        <p:spPr bwMode="auto">
          <a:xfrm>
            <a:off x="357188" y="5221759"/>
            <a:ext cx="1098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u="sng" dirty="0">
                <a:latin typeface="Times New Roman" pitchFamily="18" charset="0"/>
                <a:ea typeface="標楷體" pitchFamily="65" charset="-120"/>
              </a:rPr>
              <a:t>關鍵流程</a:t>
            </a:r>
          </a:p>
        </p:txBody>
      </p:sp>
      <p:sp>
        <p:nvSpPr>
          <p:cNvPr id="20493" name="矩形 80"/>
          <p:cNvSpPr>
            <a:spLocks noChangeArrowheads="1"/>
          </p:cNvSpPr>
          <p:nvPr/>
        </p:nvSpPr>
        <p:spPr bwMode="auto">
          <a:xfrm>
            <a:off x="-36512" y="5791671"/>
            <a:ext cx="18573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TW" altLang="en-US" u="sng" dirty="0">
                <a:latin typeface="Times New Roman" pitchFamily="18" charset="0"/>
                <a:ea typeface="標楷體" pitchFamily="65" charset="-120"/>
              </a:rPr>
              <a:t>關鍵績效指標</a:t>
            </a:r>
          </a:p>
          <a:p>
            <a:pPr algn="ctr"/>
            <a:r>
              <a:rPr lang="en-US" altLang="zh-TW" u="sng" dirty="0">
                <a:latin typeface="Times New Roman" pitchFamily="18" charset="0"/>
                <a:ea typeface="標楷體" pitchFamily="65" charset="-120"/>
              </a:rPr>
              <a:t>KPI</a:t>
            </a:r>
          </a:p>
        </p:txBody>
      </p:sp>
      <p:sp>
        <p:nvSpPr>
          <p:cNvPr id="83" name="投影片編號版面配置區 82"/>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07C5367A-5D07-45D9-91B3-2DCF18158382}" type="slidenum">
              <a:rPr kumimoji="0" lang="zh-TW" altLang="en-US" sz="1200">
                <a:solidFill>
                  <a:schemeClr val="tx1">
                    <a:tint val="75000"/>
                  </a:schemeClr>
                </a:solidFill>
                <a:latin typeface="+mn-lt"/>
                <a:ea typeface="+mn-ea"/>
              </a:rPr>
              <a:pPr algn="r" fontAlgn="auto">
                <a:spcBef>
                  <a:spcPts val="0"/>
                </a:spcBef>
                <a:spcAft>
                  <a:spcPts val="0"/>
                </a:spcAft>
                <a:defRPr/>
              </a:pPr>
              <a:t>13</a:t>
            </a:fld>
            <a:endParaRPr kumimoji="0" lang="zh-TW" altLang="en-US" sz="1200">
              <a:solidFill>
                <a:schemeClr val="tx1">
                  <a:tint val="75000"/>
                </a:schemeClr>
              </a:solidFill>
              <a:latin typeface="+mn-lt"/>
              <a:ea typeface="+mn-ea"/>
            </a:endParaRPr>
          </a:p>
        </p:txBody>
      </p:sp>
      <p:grpSp>
        <p:nvGrpSpPr>
          <p:cNvPr id="3" name="群組 2"/>
          <p:cNvGrpSpPr/>
          <p:nvPr/>
        </p:nvGrpSpPr>
        <p:grpSpPr>
          <a:xfrm>
            <a:off x="3143251" y="2688109"/>
            <a:ext cx="4143375" cy="2497137"/>
            <a:chOff x="3143251" y="2688109"/>
            <a:chExt cx="4143375" cy="2497137"/>
          </a:xfrm>
        </p:grpSpPr>
        <p:grpSp>
          <p:nvGrpSpPr>
            <p:cNvPr id="20495" name="群組 53"/>
            <p:cNvGrpSpPr>
              <a:grpSpLocks/>
            </p:cNvGrpSpPr>
            <p:nvPr/>
          </p:nvGrpSpPr>
          <p:grpSpPr bwMode="auto">
            <a:xfrm>
              <a:off x="3143251" y="2688109"/>
              <a:ext cx="4143375" cy="2497137"/>
              <a:chOff x="3286116" y="1357298"/>
              <a:chExt cx="4143406" cy="2892417"/>
            </a:xfrm>
          </p:grpSpPr>
          <p:grpSp>
            <p:nvGrpSpPr>
              <p:cNvPr id="20507" name="Group 4"/>
              <p:cNvGrpSpPr>
                <a:grpSpLocks noChangeAspect="1"/>
              </p:cNvGrpSpPr>
              <p:nvPr/>
            </p:nvGrpSpPr>
            <p:grpSpPr bwMode="auto">
              <a:xfrm>
                <a:off x="3286116" y="1357298"/>
                <a:ext cx="3929091" cy="2892417"/>
                <a:chOff x="1491" y="1196"/>
                <a:chExt cx="2499" cy="2587"/>
              </a:xfrm>
            </p:grpSpPr>
            <p:sp>
              <p:nvSpPr>
                <p:cNvPr id="20512" name="AutoShape 5"/>
                <p:cNvSpPr>
                  <a:spLocks noChangeAspect="1" noChangeArrowheads="1" noTextEdit="1"/>
                </p:cNvSpPr>
                <p:nvPr/>
              </p:nvSpPr>
              <p:spPr bwMode="auto">
                <a:xfrm>
                  <a:off x="1491" y="1196"/>
                  <a:ext cx="2499" cy="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grpSp>
              <p:nvGrpSpPr>
                <p:cNvPr id="20513" name="Group 6"/>
                <p:cNvGrpSpPr>
                  <a:grpSpLocks/>
                </p:cNvGrpSpPr>
                <p:nvPr/>
              </p:nvGrpSpPr>
              <p:grpSpPr bwMode="auto">
                <a:xfrm>
                  <a:off x="1491" y="1196"/>
                  <a:ext cx="2494" cy="2581"/>
                  <a:chOff x="1491" y="1196"/>
                  <a:chExt cx="2494" cy="2581"/>
                </a:xfrm>
              </p:grpSpPr>
              <p:sp>
                <p:nvSpPr>
                  <p:cNvPr id="20519" name="Oval 7"/>
                  <p:cNvSpPr>
                    <a:spLocks noChangeArrowheads="1"/>
                  </p:cNvSpPr>
                  <p:nvPr/>
                </p:nvSpPr>
                <p:spPr bwMode="auto">
                  <a:xfrm>
                    <a:off x="1926" y="1196"/>
                    <a:ext cx="1644" cy="1656"/>
                  </a:xfrm>
                  <a:prstGeom prst="ellipse">
                    <a:avLst/>
                  </a:prstGeom>
                  <a:solidFill>
                    <a:srgbClr val="FFFF99"/>
                  </a:solidFill>
                  <a:ln w="15875">
                    <a:solidFill>
                      <a:srgbClr val="000000"/>
                    </a:solidFill>
                    <a:round/>
                    <a:headEnd/>
                    <a:tailEnd/>
                  </a:ln>
                </p:spPr>
                <p:txBody>
                  <a:bodyPr/>
                  <a:lstStyle/>
                  <a:p>
                    <a:endParaRPr lang="zh-TW" altLang="en-US"/>
                  </a:p>
                </p:txBody>
              </p:sp>
              <p:sp>
                <p:nvSpPr>
                  <p:cNvPr id="20520" name="Oval 8"/>
                  <p:cNvSpPr>
                    <a:spLocks noChangeArrowheads="1"/>
                  </p:cNvSpPr>
                  <p:nvPr/>
                </p:nvSpPr>
                <p:spPr bwMode="auto">
                  <a:xfrm>
                    <a:off x="1491" y="2091"/>
                    <a:ext cx="1644" cy="1658"/>
                  </a:xfrm>
                  <a:prstGeom prst="ellipse">
                    <a:avLst/>
                  </a:prstGeom>
                  <a:solidFill>
                    <a:srgbClr val="CCFFCC"/>
                  </a:solidFill>
                  <a:ln w="15875">
                    <a:solidFill>
                      <a:srgbClr val="000000"/>
                    </a:solidFill>
                    <a:round/>
                    <a:headEnd/>
                    <a:tailEnd/>
                  </a:ln>
                </p:spPr>
                <p:txBody>
                  <a:bodyPr/>
                  <a:lstStyle/>
                  <a:p>
                    <a:endParaRPr lang="zh-TW" altLang="en-US"/>
                  </a:p>
                </p:txBody>
              </p:sp>
              <p:sp>
                <p:nvSpPr>
                  <p:cNvPr id="20521" name="Oval 9"/>
                  <p:cNvSpPr>
                    <a:spLocks noChangeArrowheads="1"/>
                  </p:cNvSpPr>
                  <p:nvPr/>
                </p:nvSpPr>
                <p:spPr bwMode="auto">
                  <a:xfrm>
                    <a:off x="2340" y="2119"/>
                    <a:ext cx="1645" cy="1658"/>
                  </a:xfrm>
                  <a:prstGeom prst="ellipse">
                    <a:avLst/>
                  </a:prstGeom>
                  <a:solidFill>
                    <a:srgbClr val="CCFFFF"/>
                  </a:solidFill>
                  <a:ln w="15875">
                    <a:solidFill>
                      <a:srgbClr val="000000"/>
                    </a:solidFill>
                    <a:round/>
                    <a:headEnd/>
                    <a:tailEnd/>
                  </a:ln>
                </p:spPr>
                <p:txBody>
                  <a:bodyPr/>
                  <a:lstStyle/>
                  <a:p>
                    <a:endParaRPr lang="zh-TW" altLang="en-US"/>
                  </a:p>
                </p:txBody>
              </p:sp>
            </p:grpSp>
            <p:grpSp>
              <p:nvGrpSpPr>
                <p:cNvPr id="20514" name="Group 10"/>
                <p:cNvGrpSpPr>
                  <a:grpSpLocks/>
                </p:cNvGrpSpPr>
                <p:nvPr/>
              </p:nvGrpSpPr>
              <p:grpSpPr bwMode="auto">
                <a:xfrm>
                  <a:off x="1933" y="2107"/>
                  <a:ext cx="1609" cy="1550"/>
                  <a:chOff x="1933" y="2107"/>
                  <a:chExt cx="1609" cy="1550"/>
                </a:xfrm>
              </p:grpSpPr>
              <p:sp>
                <p:nvSpPr>
                  <p:cNvPr id="20515" name="Freeform 11"/>
                  <p:cNvSpPr>
                    <a:spLocks/>
                  </p:cNvSpPr>
                  <p:nvPr/>
                </p:nvSpPr>
                <p:spPr bwMode="auto">
                  <a:xfrm>
                    <a:off x="2354" y="2226"/>
                    <a:ext cx="769" cy="635"/>
                  </a:xfrm>
                  <a:custGeom>
                    <a:avLst/>
                    <a:gdLst>
                      <a:gd name="T0" fmla="*/ 391 w 769"/>
                      <a:gd name="T1" fmla="*/ 0 h 635"/>
                      <a:gd name="T2" fmla="*/ 369 w 769"/>
                      <a:gd name="T3" fmla="*/ 14 h 635"/>
                      <a:gd name="T4" fmla="*/ 344 w 769"/>
                      <a:gd name="T5" fmla="*/ 31 h 635"/>
                      <a:gd name="T6" fmla="*/ 317 w 769"/>
                      <a:gd name="T7" fmla="*/ 50 h 635"/>
                      <a:gd name="T8" fmla="*/ 294 w 769"/>
                      <a:gd name="T9" fmla="*/ 68 h 635"/>
                      <a:gd name="T10" fmla="*/ 270 w 769"/>
                      <a:gd name="T11" fmla="*/ 89 h 635"/>
                      <a:gd name="T12" fmla="*/ 252 w 769"/>
                      <a:gd name="T13" fmla="*/ 106 h 635"/>
                      <a:gd name="T14" fmla="*/ 229 w 769"/>
                      <a:gd name="T15" fmla="*/ 128 h 635"/>
                      <a:gd name="T16" fmla="*/ 208 w 769"/>
                      <a:gd name="T17" fmla="*/ 147 h 635"/>
                      <a:gd name="T18" fmla="*/ 183 w 769"/>
                      <a:gd name="T19" fmla="*/ 176 h 635"/>
                      <a:gd name="T20" fmla="*/ 161 w 769"/>
                      <a:gd name="T21" fmla="*/ 203 h 635"/>
                      <a:gd name="T22" fmla="*/ 142 w 769"/>
                      <a:gd name="T23" fmla="*/ 226 h 635"/>
                      <a:gd name="T24" fmla="*/ 118 w 769"/>
                      <a:gd name="T25" fmla="*/ 258 h 635"/>
                      <a:gd name="T26" fmla="*/ 100 w 769"/>
                      <a:gd name="T27" fmla="*/ 285 h 635"/>
                      <a:gd name="T28" fmla="*/ 84 w 769"/>
                      <a:gd name="T29" fmla="*/ 313 h 635"/>
                      <a:gd name="T30" fmla="*/ 67 w 769"/>
                      <a:gd name="T31" fmla="*/ 344 h 635"/>
                      <a:gd name="T32" fmla="*/ 52 w 769"/>
                      <a:gd name="T33" fmla="*/ 373 h 635"/>
                      <a:gd name="T34" fmla="*/ 36 w 769"/>
                      <a:gd name="T35" fmla="*/ 411 h 635"/>
                      <a:gd name="T36" fmla="*/ 24 w 769"/>
                      <a:gd name="T37" fmla="*/ 448 h 635"/>
                      <a:gd name="T38" fmla="*/ 13 w 769"/>
                      <a:gd name="T39" fmla="*/ 484 h 635"/>
                      <a:gd name="T40" fmla="*/ 6 w 769"/>
                      <a:gd name="T41" fmla="*/ 512 h 635"/>
                      <a:gd name="T42" fmla="*/ 0 w 769"/>
                      <a:gd name="T43" fmla="*/ 537 h 635"/>
                      <a:gd name="T44" fmla="*/ 27 w 769"/>
                      <a:gd name="T45" fmla="*/ 554 h 635"/>
                      <a:gd name="T46" fmla="*/ 60 w 769"/>
                      <a:gd name="T47" fmla="*/ 567 h 635"/>
                      <a:gd name="T48" fmla="*/ 99 w 769"/>
                      <a:gd name="T49" fmla="*/ 582 h 635"/>
                      <a:gd name="T50" fmla="*/ 140 w 769"/>
                      <a:gd name="T51" fmla="*/ 596 h 635"/>
                      <a:gd name="T52" fmla="*/ 188 w 769"/>
                      <a:gd name="T53" fmla="*/ 610 h 635"/>
                      <a:gd name="T54" fmla="*/ 235 w 769"/>
                      <a:gd name="T55" fmla="*/ 620 h 635"/>
                      <a:gd name="T56" fmla="*/ 272 w 769"/>
                      <a:gd name="T57" fmla="*/ 626 h 635"/>
                      <a:gd name="T58" fmla="*/ 311 w 769"/>
                      <a:gd name="T59" fmla="*/ 631 h 635"/>
                      <a:gd name="T60" fmla="*/ 350 w 769"/>
                      <a:gd name="T61" fmla="*/ 634 h 635"/>
                      <a:gd name="T62" fmla="*/ 385 w 769"/>
                      <a:gd name="T63" fmla="*/ 635 h 635"/>
                      <a:gd name="T64" fmla="*/ 429 w 769"/>
                      <a:gd name="T65" fmla="*/ 634 h 635"/>
                      <a:gd name="T66" fmla="*/ 474 w 769"/>
                      <a:gd name="T67" fmla="*/ 628 h 635"/>
                      <a:gd name="T68" fmla="*/ 525 w 769"/>
                      <a:gd name="T69" fmla="*/ 621 h 635"/>
                      <a:gd name="T70" fmla="*/ 568 w 769"/>
                      <a:gd name="T71" fmla="*/ 613 h 635"/>
                      <a:gd name="T72" fmla="*/ 603 w 769"/>
                      <a:gd name="T73" fmla="*/ 604 h 635"/>
                      <a:gd name="T74" fmla="*/ 641 w 769"/>
                      <a:gd name="T75" fmla="*/ 592 h 635"/>
                      <a:gd name="T76" fmla="*/ 668 w 769"/>
                      <a:gd name="T77" fmla="*/ 581 h 635"/>
                      <a:gd name="T78" fmla="*/ 698 w 769"/>
                      <a:gd name="T79" fmla="*/ 570 h 635"/>
                      <a:gd name="T80" fmla="*/ 725 w 769"/>
                      <a:gd name="T81" fmla="*/ 559 h 635"/>
                      <a:gd name="T82" fmla="*/ 754 w 769"/>
                      <a:gd name="T83" fmla="*/ 544 h 635"/>
                      <a:gd name="T84" fmla="*/ 769 w 769"/>
                      <a:gd name="T85" fmla="*/ 535 h 635"/>
                      <a:gd name="T86" fmla="*/ 764 w 769"/>
                      <a:gd name="T87" fmla="*/ 505 h 635"/>
                      <a:gd name="T88" fmla="*/ 756 w 769"/>
                      <a:gd name="T89" fmla="*/ 474 h 635"/>
                      <a:gd name="T90" fmla="*/ 746 w 769"/>
                      <a:gd name="T91" fmla="*/ 442 h 635"/>
                      <a:gd name="T92" fmla="*/ 730 w 769"/>
                      <a:gd name="T93" fmla="*/ 400 h 635"/>
                      <a:gd name="T94" fmla="*/ 709 w 769"/>
                      <a:gd name="T95" fmla="*/ 357 h 635"/>
                      <a:gd name="T96" fmla="*/ 684 w 769"/>
                      <a:gd name="T97" fmla="*/ 311 h 635"/>
                      <a:gd name="T98" fmla="*/ 663 w 769"/>
                      <a:gd name="T99" fmla="*/ 278 h 635"/>
                      <a:gd name="T100" fmla="*/ 641 w 769"/>
                      <a:gd name="T101" fmla="*/ 242 h 635"/>
                      <a:gd name="T102" fmla="*/ 623 w 769"/>
                      <a:gd name="T103" fmla="*/ 215 h 635"/>
                      <a:gd name="T104" fmla="*/ 595 w 769"/>
                      <a:gd name="T105" fmla="*/ 179 h 635"/>
                      <a:gd name="T106" fmla="*/ 573 w 769"/>
                      <a:gd name="T107" fmla="*/ 152 h 635"/>
                      <a:gd name="T108" fmla="*/ 548 w 769"/>
                      <a:gd name="T109" fmla="*/ 128 h 635"/>
                      <a:gd name="T110" fmla="*/ 515 w 769"/>
                      <a:gd name="T111" fmla="*/ 96 h 635"/>
                      <a:gd name="T112" fmla="*/ 491 w 769"/>
                      <a:gd name="T113" fmla="*/ 75 h 635"/>
                      <a:gd name="T114" fmla="*/ 463 w 769"/>
                      <a:gd name="T115" fmla="*/ 52 h 635"/>
                      <a:gd name="T116" fmla="*/ 428 w 769"/>
                      <a:gd name="T117" fmla="*/ 25 h 635"/>
                      <a:gd name="T118" fmla="*/ 391 w 769"/>
                      <a:gd name="T119" fmla="*/ 0 h 63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69"/>
                      <a:gd name="T181" fmla="*/ 0 h 635"/>
                      <a:gd name="T182" fmla="*/ 769 w 769"/>
                      <a:gd name="T183" fmla="*/ 635 h 63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69" h="635">
                        <a:moveTo>
                          <a:pt x="391" y="0"/>
                        </a:moveTo>
                        <a:lnTo>
                          <a:pt x="369" y="14"/>
                        </a:lnTo>
                        <a:lnTo>
                          <a:pt x="344" y="31"/>
                        </a:lnTo>
                        <a:lnTo>
                          <a:pt x="317" y="50"/>
                        </a:lnTo>
                        <a:lnTo>
                          <a:pt x="294" y="68"/>
                        </a:lnTo>
                        <a:lnTo>
                          <a:pt x="270" y="89"/>
                        </a:lnTo>
                        <a:lnTo>
                          <a:pt x="252" y="106"/>
                        </a:lnTo>
                        <a:lnTo>
                          <a:pt x="229" y="128"/>
                        </a:lnTo>
                        <a:lnTo>
                          <a:pt x="208" y="147"/>
                        </a:lnTo>
                        <a:lnTo>
                          <a:pt x="183" y="176"/>
                        </a:lnTo>
                        <a:lnTo>
                          <a:pt x="161" y="203"/>
                        </a:lnTo>
                        <a:lnTo>
                          <a:pt x="142" y="226"/>
                        </a:lnTo>
                        <a:lnTo>
                          <a:pt x="118" y="258"/>
                        </a:lnTo>
                        <a:lnTo>
                          <a:pt x="100" y="285"/>
                        </a:lnTo>
                        <a:lnTo>
                          <a:pt x="84" y="313"/>
                        </a:lnTo>
                        <a:lnTo>
                          <a:pt x="67" y="344"/>
                        </a:lnTo>
                        <a:lnTo>
                          <a:pt x="52" y="373"/>
                        </a:lnTo>
                        <a:lnTo>
                          <a:pt x="36" y="411"/>
                        </a:lnTo>
                        <a:lnTo>
                          <a:pt x="24" y="448"/>
                        </a:lnTo>
                        <a:lnTo>
                          <a:pt x="13" y="484"/>
                        </a:lnTo>
                        <a:lnTo>
                          <a:pt x="6" y="512"/>
                        </a:lnTo>
                        <a:lnTo>
                          <a:pt x="0" y="537"/>
                        </a:lnTo>
                        <a:lnTo>
                          <a:pt x="27" y="554"/>
                        </a:lnTo>
                        <a:lnTo>
                          <a:pt x="60" y="567"/>
                        </a:lnTo>
                        <a:lnTo>
                          <a:pt x="99" y="582"/>
                        </a:lnTo>
                        <a:lnTo>
                          <a:pt x="140" y="596"/>
                        </a:lnTo>
                        <a:lnTo>
                          <a:pt x="188" y="610"/>
                        </a:lnTo>
                        <a:lnTo>
                          <a:pt x="235" y="620"/>
                        </a:lnTo>
                        <a:lnTo>
                          <a:pt x="272" y="626"/>
                        </a:lnTo>
                        <a:lnTo>
                          <a:pt x="311" y="631"/>
                        </a:lnTo>
                        <a:lnTo>
                          <a:pt x="350" y="634"/>
                        </a:lnTo>
                        <a:lnTo>
                          <a:pt x="385" y="635"/>
                        </a:lnTo>
                        <a:lnTo>
                          <a:pt x="429" y="634"/>
                        </a:lnTo>
                        <a:lnTo>
                          <a:pt x="474" y="628"/>
                        </a:lnTo>
                        <a:lnTo>
                          <a:pt x="525" y="621"/>
                        </a:lnTo>
                        <a:lnTo>
                          <a:pt x="568" y="613"/>
                        </a:lnTo>
                        <a:lnTo>
                          <a:pt x="603" y="604"/>
                        </a:lnTo>
                        <a:lnTo>
                          <a:pt x="641" y="592"/>
                        </a:lnTo>
                        <a:lnTo>
                          <a:pt x="668" y="581"/>
                        </a:lnTo>
                        <a:lnTo>
                          <a:pt x="698" y="570"/>
                        </a:lnTo>
                        <a:lnTo>
                          <a:pt x="725" y="559"/>
                        </a:lnTo>
                        <a:lnTo>
                          <a:pt x="754" y="544"/>
                        </a:lnTo>
                        <a:lnTo>
                          <a:pt x="769" y="535"/>
                        </a:lnTo>
                        <a:lnTo>
                          <a:pt x="764" y="505"/>
                        </a:lnTo>
                        <a:lnTo>
                          <a:pt x="756" y="474"/>
                        </a:lnTo>
                        <a:lnTo>
                          <a:pt x="746" y="442"/>
                        </a:lnTo>
                        <a:lnTo>
                          <a:pt x="730" y="400"/>
                        </a:lnTo>
                        <a:lnTo>
                          <a:pt x="709" y="357"/>
                        </a:lnTo>
                        <a:lnTo>
                          <a:pt x="684" y="311"/>
                        </a:lnTo>
                        <a:lnTo>
                          <a:pt x="663" y="278"/>
                        </a:lnTo>
                        <a:lnTo>
                          <a:pt x="641" y="242"/>
                        </a:lnTo>
                        <a:lnTo>
                          <a:pt x="623" y="215"/>
                        </a:lnTo>
                        <a:lnTo>
                          <a:pt x="595" y="179"/>
                        </a:lnTo>
                        <a:lnTo>
                          <a:pt x="573" y="152"/>
                        </a:lnTo>
                        <a:lnTo>
                          <a:pt x="548" y="128"/>
                        </a:lnTo>
                        <a:lnTo>
                          <a:pt x="515" y="96"/>
                        </a:lnTo>
                        <a:lnTo>
                          <a:pt x="491" y="75"/>
                        </a:lnTo>
                        <a:lnTo>
                          <a:pt x="463" y="52"/>
                        </a:lnTo>
                        <a:lnTo>
                          <a:pt x="428" y="25"/>
                        </a:lnTo>
                        <a:lnTo>
                          <a:pt x="391" y="0"/>
                        </a:lnTo>
                        <a:close/>
                      </a:path>
                    </a:pathLst>
                  </a:custGeom>
                  <a:solidFill>
                    <a:srgbClr val="339966"/>
                  </a:solidFill>
                  <a:ln w="15875">
                    <a:solidFill>
                      <a:srgbClr val="000000"/>
                    </a:solidFill>
                    <a:round/>
                    <a:headEnd/>
                    <a:tailEnd/>
                  </a:ln>
                </p:spPr>
                <p:txBody>
                  <a:bodyPr/>
                  <a:lstStyle/>
                  <a:p>
                    <a:endParaRPr lang="zh-TW" altLang="en-US"/>
                  </a:p>
                </p:txBody>
              </p:sp>
              <p:sp>
                <p:nvSpPr>
                  <p:cNvPr id="20516" name="Freeform 12"/>
                  <p:cNvSpPr>
                    <a:spLocks/>
                  </p:cNvSpPr>
                  <p:nvPr/>
                </p:nvSpPr>
                <p:spPr bwMode="auto">
                  <a:xfrm>
                    <a:off x="1933" y="2107"/>
                    <a:ext cx="815" cy="657"/>
                  </a:xfrm>
                  <a:custGeom>
                    <a:avLst/>
                    <a:gdLst>
                      <a:gd name="T0" fmla="*/ 19 w 815"/>
                      <a:gd name="T1" fmla="*/ 86 h 657"/>
                      <a:gd name="T2" fmla="*/ 86 w 815"/>
                      <a:gd name="T3" fmla="*/ 57 h 657"/>
                      <a:gd name="T4" fmla="*/ 144 w 815"/>
                      <a:gd name="T5" fmla="*/ 34 h 657"/>
                      <a:gd name="T6" fmla="*/ 216 w 815"/>
                      <a:gd name="T7" fmla="*/ 17 h 657"/>
                      <a:gd name="T8" fmla="*/ 283 w 815"/>
                      <a:gd name="T9" fmla="*/ 6 h 657"/>
                      <a:gd name="T10" fmla="*/ 348 w 815"/>
                      <a:gd name="T11" fmla="*/ 0 h 657"/>
                      <a:gd name="T12" fmla="*/ 418 w 815"/>
                      <a:gd name="T13" fmla="*/ 0 h 657"/>
                      <a:gd name="T14" fmla="*/ 496 w 815"/>
                      <a:gd name="T15" fmla="*/ 7 h 657"/>
                      <a:gd name="T16" fmla="*/ 559 w 815"/>
                      <a:gd name="T17" fmla="*/ 18 h 657"/>
                      <a:gd name="T18" fmla="*/ 626 w 815"/>
                      <a:gd name="T19" fmla="*/ 36 h 657"/>
                      <a:gd name="T20" fmla="*/ 691 w 815"/>
                      <a:gd name="T21" fmla="*/ 61 h 657"/>
                      <a:gd name="T22" fmla="*/ 759 w 815"/>
                      <a:gd name="T23" fmla="*/ 90 h 657"/>
                      <a:gd name="T24" fmla="*/ 815 w 815"/>
                      <a:gd name="T25" fmla="*/ 119 h 657"/>
                      <a:gd name="T26" fmla="*/ 771 w 815"/>
                      <a:gd name="T27" fmla="*/ 146 h 657"/>
                      <a:gd name="T28" fmla="*/ 730 w 815"/>
                      <a:gd name="T29" fmla="*/ 177 h 657"/>
                      <a:gd name="T30" fmla="*/ 693 w 815"/>
                      <a:gd name="T31" fmla="*/ 209 h 657"/>
                      <a:gd name="T32" fmla="*/ 655 w 815"/>
                      <a:gd name="T33" fmla="*/ 244 h 657"/>
                      <a:gd name="T34" fmla="*/ 610 w 815"/>
                      <a:gd name="T35" fmla="*/ 289 h 657"/>
                      <a:gd name="T36" fmla="*/ 580 w 815"/>
                      <a:gd name="T37" fmla="*/ 324 h 657"/>
                      <a:gd name="T38" fmla="*/ 544 w 815"/>
                      <a:gd name="T39" fmla="*/ 372 h 657"/>
                      <a:gd name="T40" fmla="*/ 505 w 815"/>
                      <a:gd name="T41" fmla="*/ 435 h 657"/>
                      <a:gd name="T42" fmla="*/ 475 w 815"/>
                      <a:gd name="T43" fmla="*/ 489 h 657"/>
                      <a:gd name="T44" fmla="*/ 447 w 815"/>
                      <a:gd name="T45" fmla="*/ 562 h 657"/>
                      <a:gd name="T46" fmla="*/ 431 w 815"/>
                      <a:gd name="T47" fmla="*/ 611 h 657"/>
                      <a:gd name="T48" fmla="*/ 423 w 815"/>
                      <a:gd name="T49" fmla="*/ 657 h 657"/>
                      <a:gd name="T50" fmla="*/ 372 w 815"/>
                      <a:gd name="T51" fmla="*/ 629 h 657"/>
                      <a:gd name="T52" fmla="*/ 326 w 815"/>
                      <a:gd name="T53" fmla="*/ 597 h 657"/>
                      <a:gd name="T54" fmla="*/ 268 w 815"/>
                      <a:gd name="T55" fmla="*/ 555 h 657"/>
                      <a:gd name="T56" fmla="*/ 206 w 815"/>
                      <a:gd name="T57" fmla="*/ 499 h 657"/>
                      <a:gd name="T58" fmla="*/ 163 w 815"/>
                      <a:gd name="T59" fmla="*/ 448 h 657"/>
                      <a:gd name="T60" fmla="*/ 122 w 815"/>
                      <a:gd name="T61" fmla="*/ 392 h 657"/>
                      <a:gd name="T62" fmla="*/ 84 w 815"/>
                      <a:gd name="T63" fmla="*/ 329 h 657"/>
                      <a:gd name="T64" fmla="*/ 49 w 815"/>
                      <a:gd name="T65" fmla="*/ 260 h 657"/>
                      <a:gd name="T66" fmla="*/ 25 w 815"/>
                      <a:gd name="T67" fmla="*/ 196 h 657"/>
                      <a:gd name="T68" fmla="*/ 7 w 815"/>
                      <a:gd name="T69" fmla="*/ 140 h 657"/>
                      <a:gd name="T70" fmla="*/ 0 w 815"/>
                      <a:gd name="T71" fmla="*/ 92 h 6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15"/>
                      <a:gd name="T109" fmla="*/ 0 h 657"/>
                      <a:gd name="T110" fmla="*/ 815 w 815"/>
                      <a:gd name="T111" fmla="*/ 657 h 65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15" h="657">
                        <a:moveTo>
                          <a:pt x="3" y="95"/>
                        </a:moveTo>
                        <a:lnTo>
                          <a:pt x="19" y="86"/>
                        </a:lnTo>
                        <a:lnTo>
                          <a:pt x="52" y="69"/>
                        </a:lnTo>
                        <a:lnTo>
                          <a:pt x="86" y="57"/>
                        </a:lnTo>
                        <a:lnTo>
                          <a:pt x="111" y="45"/>
                        </a:lnTo>
                        <a:lnTo>
                          <a:pt x="144" y="34"/>
                        </a:lnTo>
                        <a:lnTo>
                          <a:pt x="182" y="25"/>
                        </a:lnTo>
                        <a:lnTo>
                          <a:pt x="216" y="17"/>
                        </a:lnTo>
                        <a:lnTo>
                          <a:pt x="251" y="11"/>
                        </a:lnTo>
                        <a:lnTo>
                          <a:pt x="283" y="6"/>
                        </a:lnTo>
                        <a:lnTo>
                          <a:pt x="314" y="4"/>
                        </a:lnTo>
                        <a:lnTo>
                          <a:pt x="348" y="0"/>
                        </a:lnTo>
                        <a:lnTo>
                          <a:pt x="383" y="0"/>
                        </a:lnTo>
                        <a:lnTo>
                          <a:pt x="418" y="0"/>
                        </a:lnTo>
                        <a:lnTo>
                          <a:pt x="456" y="4"/>
                        </a:lnTo>
                        <a:lnTo>
                          <a:pt x="496" y="7"/>
                        </a:lnTo>
                        <a:lnTo>
                          <a:pt x="527" y="12"/>
                        </a:lnTo>
                        <a:lnTo>
                          <a:pt x="559" y="18"/>
                        </a:lnTo>
                        <a:lnTo>
                          <a:pt x="593" y="27"/>
                        </a:lnTo>
                        <a:lnTo>
                          <a:pt x="626" y="36"/>
                        </a:lnTo>
                        <a:lnTo>
                          <a:pt x="657" y="47"/>
                        </a:lnTo>
                        <a:lnTo>
                          <a:pt x="691" y="61"/>
                        </a:lnTo>
                        <a:lnTo>
                          <a:pt x="725" y="74"/>
                        </a:lnTo>
                        <a:lnTo>
                          <a:pt x="759" y="90"/>
                        </a:lnTo>
                        <a:lnTo>
                          <a:pt x="786" y="102"/>
                        </a:lnTo>
                        <a:lnTo>
                          <a:pt x="815" y="119"/>
                        </a:lnTo>
                        <a:lnTo>
                          <a:pt x="795" y="130"/>
                        </a:lnTo>
                        <a:lnTo>
                          <a:pt x="771" y="146"/>
                        </a:lnTo>
                        <a:lnTo>
                          <a:pt x="752" y="163"/>
                        </a:lnTo>
                        <a:lnTo>
                          <a:pt x="730" y="177"/>
                        </a:lnTo>
                        <a:lnTo>
                          <a:pt x="715" y="188"/>
                        </a:lnTo>
                        <a:lnTo>
                          <a:pt x="693" y="209"/>
                        </a:lnTo>
                        <a:lnTo>
                          <a:pt x="673" y="227"/>
                        </a:lnTo>
                        <a:lnTo>
                          <a:pt x="655" y="244"/>
                        </a:lnTo>
                        <a:lnTo>
                          <a:pt x="634" y="265"/>
                        </a:lnTo>
                        <a:lnTo>
                          <a:pt x="610" y="289"/>
                        </a:lnTo>
                        <a:lnTo>
                          <a:pt x="594" y="307"/>
                        </a:lnTo>
                        <a:lnTo>
                          <a:pt x="580" y="324"/>
                        </a:lnTo>
                        <a:lnTo>
                          <a:pt x="563" y="346"/>
                        </a:lnTo>
                        <a:lnTo>
                          <a:pt x="544" y="372"/>
                        </a:lnTo>
                        <a:lnTo>
                          <a:pt x="524" y="400"/>
                        </a:lnTo>
                        <a:lnTo>
                          <a:pt x="505" y="435"/>
                        </a:lnTo>
                        <a:lnTo>
                          <a:pt x="490" y="460"/>
                        </a:lnTo>
                        <a:lnTo>
                          <a:pt x="475" y="489"/>
                        </a:lnTo>
                        <a:lnTo>
                          <a:pt x="462" y="522"/>
                        </a:lnTo>
                        <a:lnTo>
                          <a:pt x="447" y="562"/>
                        </a:lnTo>
                        <a:lnTo>
                          <a:pt x="438" y="591"/>
                        </a:lnTo>
                        <a:lnTo>
                          <a:pt x="431" y="611"/>
                        </a:lnTo>
                        <a:lnTo>
                          <a:pt x="425" y="637"/>
                        </a:lnTo>
                        <a:lnTo>
                          <a:pt x="423" y="657"/>
                        </a:lnTo>
                        <a:lnTo>
                          <a:pt x="400" y="646"/>
                        </a:lnTo>
                        <a:lnTo>
                          <a:pt x="372" y="629"/>
                        </a:lnTo>
                        <a:lnTo>
                          <a:pt x="350" y="615"/>
                        </a:lnTo>
                        <a:lnTo>
                          <a:pt x="326" y="597"/>
                        </a:lnTo>
                        <a:lnTo>
                          <a:pt x="302" y="582"/>
                        </a:lnTo>
                        <a:lnTo>
                          <a:pt x="268" y="555"/>
                        </a:lnTo>
                        <a:lnTo>
                          <a:pt x="233" y="523"/>
                        </a:lnTo>
                        <a:lnTo>
                          <a:pt x="206" y="499"/>
                        </a:lnTo>
                        <a:lnTo>
                          <a:pt x="186" y="476"/>
                        </a:lnTo>
                        <a:lnTo>
                          <a:pt x="163" y="448"/>
                        </a:lnTo>
                        <a:lnTo>
                          <a:pt x="141" y="420"/>
                        </a:lnTo>
                        <a:lnTo>
                          <a:pt x="122" y="392"/>
                        </a:lnTo>
                        <a:lnTo>
                          <a:pt x="103" y="362"/>
                        </a:lnTo>
                        <a:lnTo>
                          <a:pt x="84" y="329"/>
                        </a:lnTo>
                        <a:lnTo>
                          <a:pt x="66" y="296"/>
                        </a:lnTo>
                        <a:lnTo>
                          <a:pt x="49" y="260"/>
                        </a:lnTo>
                        <a:lnTo>
                          <a:pt x="36" y="230"/>
                        </a:lnTo>
                        <a:lnTo>
                          <a:pt x="25" y="196"/>
                        </a:lnTo>
                        <a:lnTo>
                          <a:pt x="15" y="166"/>
                        </a:lnTo>
                        <a:lnTo>
                          <a:pt x="7" y="140"/>
                        </a:lnTo>
                        <a:lnTo>
                          <a:pt x="3" y="119"/>
                        </a:lnTo>
                        <a:lnTo>
                          <a:pt x="0" y="92"/>
                        </a:lnTo>
                        <a:lnTo>
                          <a:pt x="3" y="95"/>
                        </a:lnTo>
                        <a:close/>
                      </a:path>
                    </a:pathLst>
                  </a:custGeom>
                  <a:solidFill>
                    <a:srgbClr val="FFFF00"/>
                  </a:solidFill>
                  <a:ln w="15875">
                    <a:solidFill>
                      <a:srgbClr val="000000"/>
                    </a:solidFill>
                    <a:round/>
                    <a:headEnd/>
                    <a:tailEnd/>
                  </a:ln>
                </p:spPr>
                <p:txBody>
                  <a:bodyPr/>
                  <a:lstStyle/>
                  <a:p>
                    <a:endParaRPr lang="zh-TW" altLang="en-US"/>
                  </a:p>
                </p:txBody>
              </p:sp>
              <p:sp>
                <p:nvSpPr>
                  <p:cNvPr id="20517" name="Freeform 13"/>
                  <p:cNvSpPr>
                    <a:spLocks/>
                  </p:cNvSpPr>
                  <p:nvPr/>
                </p:nvSpPr>
                <p:spPr bwMode="auto">
                  <a:xfrm>
                    <a:off x="2744" y="2108"/>
                    <a:ext cx="798" cy="658"/>
                  </a:xfrm>
                  <a:custGeom>
                    <a:avLst/>
                    <a:gdLst>
                      <a:gd name="T0" fmla="*/ 798 w 798"/>
                      <a:gd name="T1" fmla="*/ 102 h 658"/>
                      <a:gd name="T2" fmla="*/ 745 w 798"/>
                      <a:gd name="T3" fmla="*/ 69 h 658"/>
                      <a:gd name="T4" fmla="*/ 681 w 798"/>
                      <a:gd name="T5" fmla="*/ 44 h 658"/>
                      <a:gd name="T6" fmla="*/ 615 w 798"/>
                      <a:gd name="T7" fmla="*/ 24 h 658"/>
                      <a:gd name="T8" fmla="*/ 547 w 798"/>
                      <a:gd name="T9" fmla="*/ 11 h 658"/>
                      <a:gd name="T10" fmla="*/ 487 w 798"/>
                      <a:gd name="T11" fmla="*/ 4 h 658"/>
                      <a:gd name="T12" fmla="*/ 417 w 798"/>
                      <a:gd name="T13" fmla="*/ 0 h 658"/>
                      <a:gd name="T14" fmla="*/ 345 w 798"/>
                      <a:gd name="T15" fmla="*/ 4 h 658"/>
                      <a:gd name="T16" fmla="*/ 271 w 798"/>
                      <a:gd name="T17" fmla="*/ 13 h 658"/>
                      <a:gd name="T18" fmla="*/ 206 w 798"/>
                      <a:gd name="T19" fmla="*/ 27 h 658"/>
                      <a:gd name="T20" fmla="*/ 138 w 798"/>
                      <a:gd name="T21" fmla="*/ 49 h 658"/>
                      <a:gd name="T22" fmla="*/ 66 w 798"/>
                      <a:gd name="T23" fmla="*/ 79 h 658"/>
                      <a:gd name="T24" fmla="*/ 12 w 798"/>
                      <a:gd name="T25" fmla="*/ 107 h 658"/>
                      <a:gd name="T26" fmla="*/ 17 w 798"/>
                      <a:gd name="T27" fmla="*/ 130 h 658"/>
                      <a:gd name="T28" fmla="*/ 50 w 798"/>
                      <a:gd name="T29" fmla="*/ 154 h 658"/>
                      <a:gd name="T30" fmla="*/ 81 w 798"/>
                      <a:gd name="T31" fmla="*/ 178 h 658"/>
                      <a:gd name="T32" fmla="*/ 125 w 798"/>
                      <a:gd name="T33" fmla="*/ 218 h 658"/>
                      <a:gd name="T34" fmla="*/ 170 w 798"/>
                      <a:gd name="T35" fmla="*/ 259 h 658"/>
                      <a:gd name="T36" fmla="*/ 206 w 798"/>
                      <a:gd name="T37" fmla="*/ 300 h 658"/>
                      <a:gd name="T38" fmla="*/ 239 w 798"/>
                      <a:gd name="T39" fmla="*/ 343 h 658"/>
                      <a:gd name="T40" fmla="*/ 276 w 798"/>
                      <a:gd name="T41" fmla="*/ 399 h 658"/>
                      <a:gd name="T42" fmla="*/ 310 w 798"/>
                      <a:gd name="T43" fmla="*/ 459 h 658"/>
                      <a:gd name="T44" fmla="*/ 340 w 798"/>
                      <a:gd name="T45" fmla="*/ 521 h 658"/>
                      <a:gd name="T46" fmla="*/ 363 w 798"/>
                      <a:gd name="T47" fmla="*/ 586 h 658"/>
                      <a:gd name="T48" fmla="*/ 375 w 798"/>
                      <a:gd name="T49" fmla="*/ 642 h 658"/>
                      <a:gd name="T50" fmla="*/ 402 w 798"/>
                      <a:gd name="T51" fmla="*/ 645 h 658"/>
                      <a:gd name="T52" fmla="*/ 453 w 798"/>
                      <a:gd name="T53" fmla="*/ 614 h 658"/>
                      <a:gd name="T54" fmla="*/ 501 w 798"/>
                      <a:gd name="T55" fmla="*/ 581 h 658"/>
                      <a:gd name="T56" fmla="*/ 569 w 798"/>
                      <a:gd name="T57" fmla="*/ 522 h 658"/>
                      <a:gd name="T58" fmla="*/ 616 w 798"/>
                      <a:gd name="T59" fmla="*/ 474 h 658"/>
                      <a:gd name="T60" fmla="*/ 659 w 798"/>
                      <a:gd name="T61" fmla="*/ 419 h 658"/>
                      <a:gd name="T62" fmla="*/ 698 w 798"/>
                      <a:gd name="T63" fmla="*/ 361 h 658"/>
                      <a:gd name="T64" fmla="*/ 735 w 798"/>
                      <a:gd name="T65" fmla="*/ 295 h 658"/>
                      <a:gd name="T66" fmla="*/ 766 w 798"/>
                      <a:gd name="T67" fmla="*/ 231 h 658"/>
                      <a:gd name="T68" fmla="*/ 787 w 798"/>
                      <a:gd name="T69" fmla="*/ 159 h 658"/>
                      <a:gd name="T70" fmla="*/ 798 w 798"/>
                      <a:gd name="T71" fmla="*/ 114 h 65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98"/>
                      <a:gd name="T109" fmla="*/ 0 h 658"/>
                      <a:gd name="T110" fmla="*/ 798 w 798"/>
                      <a:gd name="T111" fmla="*/ 658 h 65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98" h="658">
                        <a:moveTo>
                          <a:pt x="798" y="114"/>
                        </a:moveTo>
                        <a:lnTo>
                          <a:pt x="798" y="102"/>
                        </a:lnTo>
                        <a:lnTo>
                          <a:pt x="772" y="85"/>
                        </a:lnTo>
                        <a:lnTo>
                          <a:pt x="745" y="69"/>
                        </a:lnTo>
                        <a:lnTo>
                          <a:pt x="714" y="56"/>
                        </a:lnTo>
                        <a:lnTo>
                          <a:pt x="681" y="44"/>
                        </a:lnTo>
                        <a:lnTo>
                          <a:pt x="648" y="33"/>
                        </a:lnTo>
                        <a:lnTo>
                          <a:pt x="615" y="24"/>
                        </a:lnTo>
                        <a:lnTo>
                          <a:pt x="579" y="16"/>
                        </a:lnTo>
                        <a:lnTo>
                          <a:pt x="547" y="11"/>
                        </a:lnTo>
                        <a:lnTo>
                          <a:pt x="517" y="6"/>
                        </a:lnTo>
                        <a:lnTo>
                          <a:pt x="487" y="4"/>
                        </a:lnTo>
                        <a:lnTo>
                          <a:pt x="455" y="3"/>
                        </a:lnTo>
                        <a:lnTo>
                          <a:pt x="417" y="0"/>
                        </a:lnTo>
                        <a:lnTo>
                          <a:pt x="381" y="3"/>
                        </a:lnTo>
                        <a:lnTo>
                          <a:pt x="345" y="4"/>
                        </a:lnTo>
                        <a:lnTo>
                          <a:pt x="311" y="6"/>
                        </a:lnTo>
                        <a:lnTo>
                          <a:pt x="271" y="13"/>
                        </a:lnTo>
                        <a:lnTo>
                          <a:pt x="239" y="20"/>
                        </a:lnTo>
                        <a:lnTo>
                          <a:pt x="206" y="27"/>
                        </a:lnTo>
                        <a:lnTo>
                          <a:pt x="173" y="37"/>
                        </a:lnTo>
                        <a:lnTo>
                          <a:pt x="138" y="49"/>
                        </a:lnTo>
                        <a:lnTo>
                          <a:pt x="101" y="63"/>
                        </a:lnTo>
                        <a:lnTo>
                          <a:pt x="66" y="79"/>
                        </a:lnTo>
                        <a:lnTo>
                          <a:pt x="40" y="91"/>
                        </a:lnTo>
                        <a:lnTo>
                          <a:pt x="12" y="107"/>
                        </a:lnTo>
                        <a:lnTo>
                          <a:pt x="0" y="119"/>
                        </a:lnTo>
                        <a:lnTo>
                          <a:pt x="17" y="130"/>
                        </a:lnTo>
                        <a:lnTo>
                          <a:pt x="34" y="143"/>
                        </a:lnTo>
                        <a:lnTo>
                          <a:pt x="50" y="154"/>
                        </a:lnTo>
                        <a:lnTo>
                          <a:pt x="66" y="166"/>
                        </a:lnTo>
                        <a:lnTo>
                          <a:pt x="81" y="178"/>
                        </a:lnTo>
                        <a:lnTo>
                          <a:pt x="108" y="200"/>
                        </a:lnTo>
                        <a:lnTo>
                          <a:pt x="125" y="218"/>
                        </a:lnTo>
                        <a:lnTo>
                          <a:pt x="147" y="236"/>
                        </a:lnTo>
                        <a:lnTo>
                          <a:pt x="170" y="259"/>
                        </a:lnTo>
                        <a:lnTo>
                          <a:pt x="189" y="278"/>
                        </a:lnTo>
                        <a:lnTo>
                          <a:pt x="206" y="300"/>
                        </a:lnTo>
                        <a:lnTo>
                          <a:pt x="224" y="322"/>
                        </a:lnTo>
                        <a:lnTo>
                          <a:pt x="239" y="343"/>
                        </a:lnTo>
                        <a:lnTo>
                          <a:pt x="256" y="369"/>
                        </a:lnTo>
                        <a:lnTo>
                          <a:pt x="276" y="399"/>
                        </a:lnTo>
                        <a:lnTo>
                          <a:pt x="296" y="434"/>
                        </a:lnTo>
                        <a:lnTo>
                          <a:pt x="310" y="459"/>
                        </a:lnTo>
                        <a:lnTo>
                          <a:pt x="324" y="488"/>
                        </a:lnTo>
                        <a:lnTo>
                          <a:pt x="340" y="521"/>
                        </a:lnTo>
                        <a:lnTo>
                          <a:pt x="352" y="555"/>
                        </a:lnTo>
                        <a:lnTo>
                          <a:pt x="363" y="586"/>
                        </a:lnTo>
                        <a:lnTo>
                          <a:pt x="373" y="617"/>
                        </a:lnTo>
                        <a:lnTo>
                          <a:pt x="375" y="642"/>
                        </a:lnTo>
                        <a:lnTo>
                          <a:pt x="377" y="658"/>
                        </a:lnTo>
                        <a:lnTo>
                          <a:pt x="402" y="645"/>
                        </a:lnTo>
                        <a:lnTo>
                          <a:pt x="431" y="628"/>
                        </a:lnTo>
                        <a:lnTo>
                          <a:pt x="453" y="614"/>
                        </a:lnTo>
                        <a:lnTo>
                          <a:pt x="477" y="596"/>
                        </a:lnTo>
                        <a:lnTo>
                          <a:pt x="501" y="581"/>
                        </a:lnTo>
                        <a:lnTo>
                          <a:pt x="535" y="554"/>
                        </a:lnTo>
                        <a:lnTo>
                          <a:pt x="569" y="522"/>
                        </a:lnTo>
                        <a:lnTo>
                          <a:pt x="596" y="498"/>
                        </a:lnTo>
                        <a:lnTo>
                          <a:pt x="616" y="474"/>
                        </a:lnTo>
                        <a:lnTo>
                          <a:pt x="638" y="447"/>
                        </a:lnTo>
                        <a:lnTo>
                          <a:pt x="659" y="419"/>
                        </a:lnTo>
                        <a:lnTo>
                          <a:pt x="680" y="391"/>
                        </a:lnTo>
                        <a:lnTo>
                          <a:pt x="698" y="361"/>
                        </a:lnTo>
                        <a:lnTo>
                          <a:pt x="718" y="328"/>
                        </a:lnTo>
                        <a:lnTo>
                          <a:pt x="735" y="295"/>
                        </a:lnTo>
                        <a:lnTo>
                          <a:pt x="752" y="261"/>
                        </a:lnTo>
                        <a:lnTo>
                          <a:pt x="766" y="231"/>
                        </a:lnTo>
                        <a:lnTo>
                          <a:pt x="777" y="195"/>
                        </a:lnTo>
                        <a:lnTo>
                          <a:pt x="787" y="159"/>
                        </a:lnTo>
                        <a:lnTo>
                          <a:pt x="798" y="113"/>
                        </a:lnTo>
                        <a:lnTo>
                          <a:pt x="798" y="114"/>
                        </a:lnTo>
                        <a:close/>
                      </a:path>
                    </a:pathLst>
                  </a:custGeom>
                  <a:solidFill>
                    <a:srgbClr val="FFCC00"/>
                  </a:solidFill>
                  <a:ln w="15875">
                    <a:solidFill>
                      <a:srgbClr val="000000"/>
                    </a:solidFill>
                    <a:round/>
                    <a:headEnd/>
                    <a:tailEnd/>
                  </a:ln>
                </p:spPr>
                <p:txBody>
                  <a:bodyPr/>
                  <a:lstStyle/>
                  <a:p>
                    <a:endParaRPr lang="zh-TW" altLang="en-US"/>
                  </a:p>
                </p:txBody>
              </p:sp>
              <p:sp>
                <p:nvSpPr>
                  <p:cNvPr id="20518" name="Freeform 14"/>
                  <p:cNvSpPr>
                    <a:spLocks/>
                  </p:cNvSpPr>
                  <p:nvPr/>
                </p:nvSpPr>
                <p:spPr bwMode="auto">
                  <a:xfrm>
                    <a:off x="2337" y="2763"/>
                    <a:ext cx="803" cy="894"/>
                  </a:xfrm>
                  <a:custGeom>
                    <a:avLst/>
                    <a:gdLst>
                      <a:gd name="T0" fmla="*/ 41 w 803"/>
                      <a:gd name="T1" fmla="*/ 16 h 894"/>
                      <a:gd name="T2" fmla="*/ 87 w 803"/>
                      <a:gd name="T3" fmla="*/ 35 h 894"/>
                      <a:gd name="T4" fmla="*/ 151 w 803"/>
                      <a:gd name="T5" fmla="*/ 57 h 894"/>
                      <a:gd name="T6" fmla="*/ 217 w 803"/>
                      <a:gd name="T7" fmla="*/ 75 h 894"/>
                      <a:gd name="T8" fmla="*/ 289 w 803"/>
                      <a:gd name="T9" fmla="*/ 89 h 894"/>
                      <a:gd name="T10" fmla="*/ 373 w 803"/>
                      <a:gd name="T11" fmla="*/ 98 h 894"/>
                      <a:gd name="T12" fmla="*/ 458 w 803"/>
                      <a:gd name="T13" fmla="*/ 98 h 894"/>
                      <a:gd name="T14" fmla="*/ 549 w 803"/>
                      <a:gd name="T15" fmla="*/ 84 h 894"/>
                      <a:gd name="T16" fmla="*/ 613 w 803"/>
                      <a:gd name="T17" fmla="*/ 70 h 894"/>
                      <a:gd name="T18" fmla="*/ 668 w 803"/>
                      <a:gd name="T19" fmla="*/ 51 h 894"/>
                      <a:gd name="T20" fmla="*/ 726 w 803"/>
                      <a:gd name="T21" fmla="*/ 28 h 894"/>
                      <a:gd name="T22" fmla="*/ 769 w 803"/>
                      <a:gd name="T23" fmla="*/ 10 h 894"/>
                      <a:gd name="T24" fmla="*/ 790 w 803"/>
                      <a:gd name="T25" fmla="*/ 24 h 894"/>
                      <a:gd name="T26" fmla="*/ 795 w 803"/>
                      <a:gd name="T27" fmla="*/ 70 h 894"/>
                      <a:gd name="T28" fmla="*/ 801 w 803"/>
                      <a:gd name="T29" fmla="*/ 137 h 894"/>
                      <a:gd name="T30" fmla="*/ 803 w 803"/>
                      <a:gd name="T31" fmla="*/ 188 h 894"/>
                      <a:gd name="T32" fmla="*/ 798 w 803"/>
                      <a:gd name="T33" fmla="*/ 254 h 894"/>
                      <a:gd name="T34" fmla="*/ 788 w 803"/>
                      <a:gd name="T35" fmla="*/ 325 h 894"/>
                      <a:gd name="T36" fmla="*/ 771 w 803"/>
                      <a:gd name="T37" fmla="*/ 404 h 894"/>
                      <a:gd name="T38" fmla="*/ 747 w 803"/>
                      <a:gd name="T39" fmla="*/ 475 h 894"/>
                      <a:gd name="T40" fmla="*/ 717 w 803"/>
                      <a:gd name="T41" fmla="*/ 542 h 894"/>
                      <a:gd name="T42" fmla="*/ 683 w 803"/>
                      <a:gd name="T43" fmla="*/ 605 h 894"/>
                      <a:gd name="T44" fmla="*/ 640 w 803"/>
                      <a:gd name="T45" fmla="*/ 670 h 894"/>
                      <a:gd name="T46" fmla="*/ 587 w 803"/>
                      <a:gd name="T47" fmla="*/ 735 h 894"/>
                      <a:gd name="T48" fmla="*/ 527 w 803"/>
                      <a:gd name="T49" fmla="*/ 794 h 894"/>
                      <a:gd name="T50" fmla="*/ 469 w 803"/>
                      <a:gd name="T51" fmla="*/ 842 h 894"/>
                      <a:gd name="T52" fmla="*/ 418 w 803"/>
                      <a:gd name="T53" fmla="*/ 878 h 894"/>
                      <a:gd name="T54" fmla="*/ 372 w 803"/>
                      <a:gd name="T55" fmla="*/ 879 h 894"/>
                      <a:gd name="T56" fmla="*/ 322 w 803"/>
                      <a:gd name="T57" fmla="*/ 843 h 894"/>
                      <a:gd name="T58" fmla="*/ 274 w 803"/>
                      <a:gd name="T59" fmla="*/ 804 h 894"/>
                      <a:gd name="T60" fmla="*/ 225 w 803"/>
                      <a:gd name="T61" fmla="*/ 757 h 894"/>
                      <a:gd name="T62" fmla="*/ 167 w 803"/>
                      <a:gd name="T63" fmla="*/ 685 h 894"/>
                      <a:gd name="T64" fmla="*/ 124 w 803"/>
                      <a:gd name="T65" fmla="*/ 625 h 894"/>
                      <a:gd name="T66" fmla="*/ 87 w 803"/>
                      <a:gd name="T67" fmla="*/ 558 h 894"/>
                      <a:gd name="T68" fmla="*/ 55 w 803"/>
                      <a:gd name="T69" fmla="*/ 486 h 894"/>
                      <a:gd name="T70" fmla="*/ 31 w 803"/>
                      <a:gd name="T71" fmla="*/ 411 h 894"/>
                      <a:gd name="T72" fmla="*/ 12 w 803"/>
                      <a:gd name="T73" fmla="*/ 336 h 894"/>
                      <a:gd name="T74" fmla="*/ 1 w 803"/>
                      <a:gd name="T75" fmla="*/ 254 h 894"/>
                      <a:gd name="T76" fmla="*/ 0 w 803"/>
                      <a:gd name="T77" fmla="*/ 172 h 894"/>
                      <a:gd name="T78" fmla="*/ 4 w 803"/>
                      <a:gd name="T79" fmla="*/ 91 h 894"/>
                      <a:gd name="T80" fmla="*/ 14 w 803"/>
                      <a:gd name="T81" fmla="*/ 23 h 89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03"/>
                      <a:gd name="T124" fmla="*/ 0 h 894"/>
                      <a:gd name="T125" fmla="*/ 803 w 803"/>
                      <a:gd name="T126" fmla="*/ 894 h 89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03" h="894">
                        <a:moveTo>
                          <a:pt x="19" y="1"/>
                        </a:moveTo>
                        <a:lnTo>
                          <a:pt x="41" y="16"/>
                        </a:lnTo>
                        <a:lnTo>
                          <a:pt x="65" y="27"/>
                        </a:lnTo>
                        <a:lnTo>
                          <a:pt x="87" y="35"/>
                        </a:lnTo>
                        <a:lnTo>
                          <a:pt x="122" y="49"/>
                        </a:lnTo>
                        <a:lnTo>
                          <a:pt x="151" y="57"/>
                        </a:lnTo>
                        <a:lnTo>
                          <a:pt x="183" y="67"/>
                        </a:lnTo>
                        <a:lnTo>
                          <a:pt x="217" y="75"/>
                        </a:lnTo>
                        <a:lnTo>
                          <a:pt x="252" y="83"/>
                        </a:lnTo>
                        <a:lnTo>
                          <a:pt x="289" y="89"/>
                        </a:lnTo>
                        <a:lnTo>
                          <a:pt x="332" y="94"/>
                        </a:lnTo>
                        <a:lnTo>
                          <a:pt x="373" y="98"/>
                        </a:lnTo>
                        <a:lnTo>
                          <a:pt x="411" y="98"/>
                        </a:lnTo>
                        <a:lnTo>
                          <a:pt x="458" y="98"/>
                        </a:lnTo>
                        <a:lnTo>
                          <a:pt x="510" y="89"/>
                        </a:lnTo>
                        <a:lnTo>
                          <a:pt x="549" y="84"/>
                        </a:lnTo>
                        <a:lnTo>
                          <a:pt x="577" y="78"/>
                        </a:lnTo>
                        <a:lnTo>
                          <a:pt x="613" y="70"/>
                        </a:lnTo>
                        <a:lnTo>
                          <a:pt x="641" y="61"/>
                        </a:lnTo>
                        <a:lnTo>
                          <a:pt x="668" y="51"/>
                        </a:lnTo>
                        <a:lnTo>
                          <a:pt x="701" y="38"/>
                        </a:lnTo>
                        <a:lnTo>
                          <a:pt x="726" y="28"/>
                        </a:lnTo>
                        <a:lnTo>
                          <a:pt x="749" y="17"/>
                        </a:lnTo>
                        <a:lnTo>
                          <a:pt x="769" y="10"/>
                        </a:lnTo>
                        <a:lnTo>
                          <a:pt x="784" y="0"/>
                        </a:lnTo>
                        <a:lnTo>
                          <a:pt x="790" y="24"/>
                        </a:lnTo>
                        <a:lnTo>
                          <a:pt x="793" y="49"/>
                        </a:lnTo>
                        <a:lnTo>
                          <a:pt x="795" y="70"/>
                        </a:lnTo>
                        <a:lnTo>
                          <a:pt x="800" y="109"/>
                        </a:lnTo>
                        <a:lnTo>
                          <a:pt x="801" y="137"/>
                        </a:lnTo>
                        <a:lnTo>
                          <a:pt x="803" y="164"/>
                        </a:lnTo>
                        <a:lnTo>
                          <a:pt x="803" y="188"/>
                        </a:lnTo>
                        <a:lnTo>
                          <a:pt x="800" y="226"/>
                        </a:lnTo>
                        <a:lnTo>
                          <a:pt x="798" y="254"/>
                        </a:lnTo>
                        <a:lnTo>
                          <a:pt x="795" y="287"/>
                        </a:lnTo>
                        <a:lnTo>
                          <a:pt x="788" y="325"/>
                        </a:lnTo>
                        <a:lnTo>
                          <a:pt x="784" y="357"/>
                        </a:lnTo>
                        <a:lnTo>
                          <a:pt x="771" y="404"/>
                        </a:lnTo>
                        <a:lnTo>
                          <a:pt x="760" y="440"/>
                        </a:lnTo>
                        <a:lnTo>
                          <a:pt x="747" y="475"/>
                        </a:lnTo>
                        <a:lnTo>
                          <a:pt x="734" y="506"/>
                        </a:lnTo>
                        <a:lnTo>
                          <a:pt x="717" y="542"/>
                        </a:lnTo>
                        <a:lnTo>
                          <a:pt x="700" y="577"/>
                        </a:lnTo>
                        <a:lnTo>
                          <a:pt x="683" y="605"/>
                        </a:lnTo>
                        <a:lnTo>
                          <a:pt x="663" y="634"/>
                        </a:lnTo>
                        <a:lnTo>
                          <a:pt x="640" y="670"/>
                        </a:lnTo>
                        <a:lnTo>
                          <a:pt x="613" y="707"/>
                        </a:lnTo>
                        <a:lnTo>
                          <a:pt x="587" y="735"/>
                        </a:lnTo>
                        <a:lnTo>
                          <a:pt x="559" y="766"/>
                        </a:lnTo>
                        <a:lnTo>
                          <a:pt x="527" y="794"/>
                        </a:lnTo>
                        <a:lnTo>
                          <a:pt x="494" y="821"/>
                        </a:lnTo>
                        <a:lnTo>
                          <a:pt x="469" y="842"/>
                        </a:lnTo>
                        <a:lnTo>
                          <a:pt x="446" y="860"/>
                        </a:lnTo>
                        <a:lnTo>
                          <a:pt x="418" y="878"/>
                        </a:lnTo>
                        <a:lnTo>
                          <a:pt x="396" y="894"/>
                        </a:lnTo>
                        <a:lnTo>
                          <a:pt x="372" y="879"/>
                        </a:lnTo>
                        <a:lnTo>
                          <a:pt x="351" y="865"/>
                        </a:lnTo>
                        <a:lnTo>
                          <a:pt x="322" y="843"/>
                        </a:lnTo>
                        <a:lnTo>
                          <a:pt x="299" y="825"/>
                        </a:lnTo>
                        <a:lnTo>
                          <a:pt x="274" y="804"/>
                        </a:lnTo>
                        <a:lnTo>
                          <a:pt x="252" y="783"/>
                        </a:lnTo>
                        <a:lnTo>
                          <a:pt x="225" y="757"/>
                        </a:lnTo>
                        <a:lnTo>
                          <a:pt x="200" y="727"/>
                        </a:lnTo>
                        <a:lnTo>
                          <a:pt x="167" y="685"/>
                        </a:lnTo>
                        <a:lnTo>
                          <a:pt x="144" y="653"/>
                        </a:lnTo>
                        <a:lnTo>
                          <a:pt x="124" y="625"/>
                        </a:lnTo>
                        <a:lnTo>
                          <a:pt x="103" y="588"/>
                        </a:lnTo>
                        <a:lnTo>
                          <a:pt x="87" y="558"/>
                        </a:lnTo>
                        <a:lnTo>
                          <a:pt x="70" y="520"/>
                        </a:lnTo>
                        <a:lnTo>
                          <a:pt x="55" y="486"/>
                        </a:lnTo>
                        <a:lnTo>
                          <a:pt x="44" y="456"/>
                        </a:lnTo>
                        <a:lnTo>
                          <a:pt x="31" y="411"/>
                        </a:lnTo>
                        <a:lnTo>
                          <a:pt x="21" y="379"/>
                        </a:lnTo>
                        <a:lnTo>
                          <a:pt x="12" y="336"/>
                        </a:lnTo>
                        <a:lnTo>
                          <a:pt x="7" y="304"/>
                        </a:lnTo>
                        <a:lnTo>
                          <a:pt x="1" y="254"/>
                        </a:lnTo>
                        <a:lnTo>
                          <a:pt x="0" y="216"/>
                        </a:lnTo>
                        <a:lnTo>
                          <a:pt x="0" y="172"/>
                        </a:lnTo>
                        <a:lnTo>
                          <a:pt x="1" y="126"/>
                        </a:lnTo>
                        <a:lnTo>
                          <a:pt x="4" y="91"/>
                        </a:lnTo>
                        <a:lnTo>
                          <a:pt x="9" y="52"/>
                        </a:lnTo>
                        <a:lnTo>
                          <a:pt x="14" y="23"/>
                        </a:lnTo>
                        <a:lnTo>
                          <a:pt x="19" y="1"/>
                        </a:lnTo>
                        <a:close/>
                      </a:path>
                    </a:pathLst>
                  </a:custGeom>
                  <a:solidFill>
                    <a:srgbClr val="99CCFF"/>
                  </a:solidFill>
                  <a:ln w="15875">
                    <a:solidFill>
                      <a:srgbClr val="000000"/>
                    </a:solidFill>
                    <a:round/>
                    <a:headEnd/>
                    <a:tailEnd/>
                  </a:ln>
                </p:spPr>
                <p:txBody>
                  <a:bodyPr/>
                  <a:lstStyle/>
                  <a:p>
                    <a:endParaRPr lang="zh-TW" altLang="en-US"/>
                  </a:p>
                </p:txBody>
              </p:sp>
            </p:grpSp>
          </p:grpSp>
          <p:sp>
            <p:nvSpPr>
              <p:cNvPr id="20508" name="Rectangle 16"/>
              <p:cNvSpPr>
                <a:spLocks noChangeArrowheads="1"/>
              </p:cNvSpPr>
              <p:nvPr/>
            </p:nvSpPr>
            <p:spPr bwMode="auto">
              <a:xfrm>
                <a:off x="3357554" y="3286189"/>
                <a:ext cx="1214447" cy="424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TW" altLang="en-US" b="1">
                    <a:latin typeface="標楷體" pitchFamily="65" charset="-120"/>
                    <a:ea typeface="標楷體" pitchFamily="65" charset="-120"/>
                  </a:rPr>
                  <a:t>數位系統</a:t>
                </a:r>
                <a:endParaRPr kumimoji="0" lang="zh-TW" altLang="en-US" b="1">
                  <a:latin typeface="標楷體" pitchFamily="65" charset="-120"/>
                  <a:ea typeface="標楷體" pitchFamily="65" charset="-120"/>
                </a:endParaRPr>
              </a:p>
            </p:txBody>
          </p:sp>
          <p:sp>
            <p:nvSpPr>
              <p:cNvPr id="20509" name="文字方塊 48"/>
              <p:cNvSpPr txBox="1">
                <a:spLocks noChangeArrowheads="1"/>
              </p:cNvSpPr>
              <p:nvPr/>
            </p:nvSpPr>
            <p:spPr bwMode="auto">
              <a:xfrm>
                <a:off x="4643439" y="1714023"/>
                <a:ext cx="1357322" cy="42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r>
                  <a:rPr lang="zh-TW" altLang="en-US" b="1" dirty="0">
                    <a:latin typeface="標楷體" pitchFamily="65" charset="-120"/>
                    <a:ea typeface="標楷體" pitchFamily="65" charset="-120"/>
                  </a:rPr>
                  <a:t>企業營運</a:t>
                </a:r>
                <a:endParaRPr kumimoji="0" lang="en-US" altLang="zh-TW" b="1" dirty="0">
                  <a:latin typeface="標楷體" pitchFamily="65" charset="-120"/>
                  <a:ea typeface="標楷體" pitchFamily="65" charset="-120"/>
                </a:endParaRPr>
              </a:p>
            </p:txBody>
          </p:sp>
          <p:sp>
            <p:nvSpPr>
              <p:cNvPr id="20510" name="文字方塊 50"/>
              <p:cNvSpPr txBox="1">
                <a:spLocks noChangeArrowheads="1"/>
              </p:cNvSpPr>
              <p:nvPr/>
            </p:nvSpPr>
            <p:spPr bwMode="auto">
              <a:xfrm>
                <a:off x="4643439" y="3357902"/>
                <a:ext cx="1357322" cy="424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r>
                  <a:rPr kumimoji="0" lang="zh-TW" altLang="en-US" b="1">
                    <a:latin typeface="標楷體" pitchFamily="65" charset="-120"/>
                    <a:ea typeface="標楷體" pitchFamily="65" charset="-120"/>
                  </a:rPr>
                  <a:t>知識管理</a:t>
                </a:r>
                <a:endParaRPr kumimoji="0" lang="en-US" altLang="zh-TW" b="1">
                  <a:latin typeface="標楷體" pitchFamily="65" charset="-120"/>
                  <a:ea typeface="標楷體" pitchFamily="65" charset="-120"/>
                </a:endParaRPr>
              </a:p>
            </p:txBody>
          </p:sp>
          <p:sp>
            <p:nvSpPr>
              <p:cNvPr id="20511" name="文字方塊 51"/>
              <p:cNvSpPr txBox="1">
                <a:spLocks noChangeArrowheads="1"/>
              </p:cNvSpPr>
              <p:nvPr/>
            </p:nvSpPr>
            <p:spPr bwMode="auto">
              <a:xfrm>
                <a:off x="6072199" y="3357902"/>
                <a:ext cx="1357323" cy="424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r>
                  <a:rPr kumimoji="0" lang="en-US" altLang="zh-TW" b="1">
                    <a:latin typeface="標楷體" pitchFamily="65" charset="-120"/>
                    <a:ea typeface="標楷體" pitchFamily="65" charset="-120"/>
                  </a:rPr>
                  <a:t>E</a:t>
                </a:r>
                <a:r>
                  <a:rPr kumimoji="0" lang="zh-TW" altLang="en-US" b="1">
                    <a:latin typeface="標楷體" pitchFamily="65" charset="-120"/>
                    <a:ea typeface="標楷體" pitchFamily="65" charset="-120"/>
                  </a:rPr>
                  <a:t>化服務</a:t>
                </a:r>
                <a:endParaRPr kumimoji="0" lang="en-US" altLang="zh-TW" b="1">
                  <a:latin typeface="標楷體" pitchFamily="65" charset="-120"/>
                  <a:ea typeface="標楷體" pitchFamily="65" charset="-120"/>
                </a:endParaRPr>
              </a:p>
            </p:txBody>
          </p:sp>
        </p:grpSp>
        <p:sp>
          <p:nvSpPr>
            <p:cNvPr id="20496" name="文字方塊 52"/>
            <p:cNvSpPr txBox="1">
              <a:spLocks noChangeArrowheads="1"/>
            </p:cNvSpPr>
            <p:nvPr/>
          </p:nvSpPr>
          <p:spPr bwMode="auto">
            <a:xfrm>
              <a:off x="4286251" y="3507259"/>
              <a:ext cx="22145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r>
                <a:rPr kumimoji="0" lang="zh-TW" altLang="en-US" b="1" dirty="0">
                  <a:latin typeface="標楷體" pitchFamily="65" charset="-120"/>
                  <a:ea typeface="標楷體" pitchFamily="65" charset="-120"/>
                </a:rPr>
                <a:t>顧  客  關  係</a:t>
              </a:r>
              <a:endParaRPr kumimoji="0" lang="en-US" altLang="zh-TW" b="1" dirty="0">
                <a:latin typeface="標楷體" pitchFamily="65" charset="-120"/>
                <a:ea typeface="標楷體" pitchFamily="65" charset="-120"/>
              </a:endParaRPr>
            </a:p>
            <a:p>
              <a:endParaRPr kumimoji="0" lang="en-US" altLang="zh-TW" b="1" dirty="0">
                <a:latin typeface="標楷體" pitchFamily="65" charset="-120"/>
                <a:ea typeface="標楷體" pitchFamily="65" charset="-120"/>
              </a:endParaRPr>
            </a:p>
          </p:txBody>
        </p:sp>
      </p:grpSp>
      <p:grpSp>
        <p:nvGrpSpPr>
          <p:cNvPr id="4" name="群組 3"/>
          <p:cNvGrpSpPr/>
          <p:nvPr/>
        </p:nvGrpSpPr>
        <p:grpSpPr>
          <a:xfrm>
            <a:off x="1690688" y="5280496"/>
            <a:ext cx="7200900" cy="504825"/>
            <a:chOff x="1690688" y="5280496"/>
            <a:chExt cx="7200900" cy="504825"/>
          </a:xfrm>
        </p:grpSpPr>
        <p:sp>
          <p:nvSpPr>
            <p:cNvPr id="20498" name="Rectangle 35"/>
            <p:cNvSpPr>
              <a:spLocks noChangeArrowheads="1"/>
            </p:cNvSpPr>
            <p:nvPr/>
          </p:nvSpPr>
          <p:spPr bwMode="auto">
            <a:xfrm>
              <a:off x="1690688" y="5280496"/>
              <a:ext cx="1800225" cy="504825"/>
            </a:xfrm>
            <a:prstGeom prst="rect">
              <a:avLst/>
            </a:prstGeom>
            <a:solidFill>
              <a:srgbClr val="CCFFCC"/>
            </a:solidFill>
            <a:ln w="9525">
              <a:solidFill>
                <a:schemeClr val="tx1"/>
              </a:solidFill>
              <a:miter lim="800000"/>
              <a:headEnd/>
              <a:tailEnd/>
            </a:ln>
          </p:spPr>
          <p:txBody>
            <a:bodyPr wrap="none" anchor="ctr"/>
            <a:lstStyle/>
            <a:p>
              <a:pPr algn="ctr"/>
              <a:r>
                <a:rPr lang="zh-TW" altLang="en-US" sz="1400" b="1" dirty="0"/>
                <a:t>豐富的房屋買賣</a:t>
              </a:r>
            </a:p>
            <a:p>
              <a:pPr algn="ctr"/>
              <a:r>
                <a:rPr lang="zh-TW" altLang="en-US" sz="1400" b="1" dirty="0"/>
                <a:t>/租賃</a:t>
              </a:r>
              <a:r>
                <a:rPr lang="en-US" altLang="zh-TW" sz="1400" b="1" dirty="0"/>
                <a:t>/</a:t>
              </a:r>
              <a:r>
                <a:rPr lang="zh-TW" altLang="en-US" sz="1400" b="1" dirty="0"/>
                <a:t>資訊</a:t>
              </a:r>
              <a:endParaRPr lang="zh-TW" altLang="en-US" sz="1400" dirty="0"/>
            </a:p>
          </p:txBody>
        </p:sp>
        <p:sp>
          <p:nvSpPr>
            <p:cNvPr id="20499" name="Rectangle 36"/>
            <p:cNvSpPr>
              <a:spLocks noChangeArrowheads="1"/>
            </p:cNvSpPr>
            <p:nvPr/>
          </p:nvSpPr>
          <p:spPr bwMode="auto">
            <a:xfrm>
              <a:off x="3490913" y="5280496"/>
              <a:ext cx="1800225" cy="504825"/>
            </a:xfrm>
            <a:prstGeom prst="rect">
              <a:avLst/>
            </a:prstGeom>
            <a:solidFill>
              <a:srgbClr val="CCFF99"/>
            </a:solidFill>
            <a:ln w="9525">
              <a:solidFill>
                <a:schemeClr val="tx1"/>
              </a:solidFill>
              <a:miter lim="800000"/>
              <a:headEnd/>
              <a:tailEnd/>
            </a:ln>
          </p:spPr>
          <p:txBody>
            <a:bodyPr wrap="none" anchor="ctr"/>
            <a:lstStyle/>
            <a:p>
              <a:pPr algn="ctr" eaLnBrk="0" hangingPunct="0"/>
              <a:r>
                <a:rPr kumimoji="0" lang="zh-TW" altLang="en-US" sz="1400" b="1"/>
                <a:t>銷售人員專業訓練</a:t>
              </a:r>
              <a:endParaRPr lang="zh-TW" altLang="en-US" sz="1400"/>
            </a:p>
          </p:txBody>
        </p:sp>
        <p:sp>
          <p:nvSpPr>
            <p:cNvPr id="20500" name="Rectangle 37"/>
            <p:cNvSpPr>
              <a:spLocks noChangeArrowheads="1"/>
            </p:cNvSpPr>
            <p:nvPr/>
          </p:nvSpPr>
          <p:spPr bwMode="auto">
            <a:xfrm>
              <a:off x="5291138" y="5280496"/>
              <a:ext cx="1800225" cy="504825"/>
            </a:xfrm>
            <a:prstGeom prst="rect">
              <a:avLst/>
            </a:prstGeom>
            <a:solidFill>
              <a:srgbClr val="33CC33"/>
            </a:solidFill>
            <a:ln w="9525">
              <a:solidFill>
                <a:schemeClr val="tx1"/>
              </a:solidFill>
              <a:miter lim="800000"/>
              <a:headEnd/>
              <a:tailEnd/>
            </a:ln>
          </p:spPr>
          <p:txBody>
            <a:bodyPr wrap="none" anchor="ctr"/>
            <a:lstStyle/>
            <a:p>
              <a:pPr algn="ctr"/>
              <a:r>
                <a:rPr kumimoji="0" lang="zh-TW" altLang="en-US" sz="1400" b="1"/>
                <a:t>售後諮詢服務</a:t>
              </a:r>
            </a:p>
          </p:txBody>
        </p:sp>
        <p:sp>
          <p:nvSpPr>
            <p:cNvPr id="20501" name="Rectangle 38"/>
            <p:cNvSpPr>
              <a:spLocks noChangeArrowheads="1"/>
            </p:cNvSpPr>
            <p:nvPr/>
          </p:nvSpPr>
          <p:spPr bwMode="auto">
            <a:xfrm>
              <a:off x="7091363" y="5280496"/>
              <a:ext cx="1800225" cy="504825"/>
            </a:xfrm>
            <a:prstGeom prst="rect">
              <a:avLst/>
            </a:prstGeom>
            <a:solidFill>
              <a:srgbClr val="009900"/>
            </a:solidFill>
            <a:ln w="9525">
              <a:solidFill>
                <a:schemeClr val="tx1"/>
              </a:solidFill>
              <a:miter lim="800000"/>
              <a:headEnd/>
              <a:tailEnd/>
            </a:ln>
          </p:spPr>
          <p:txBody>
            <a:bodyPr wrap="none" anchor="ctr"/>
            <a:lstStyle/>
            <a:p>
              <a:pPr algn="ctr"/>
              <a:r>
                <a:rPr lang="zh-TW" altLang="en-US" sz="1400" b="1"/>
                <a:t>合理交易透明化制度</a:t>
              </a:r>
            </a:p>
          </p:txBody>
        </p:sp>
      </p:grpSp>
      <p:grpSp>
        <p:nvGrpSpPr>
          <p:cNvPr id="5" name="群組 4"/>
          <p:cNvGrpSpPr/>
          <p:nvPr/>
        </p:nvGrpSpPr>
        <p:grpSpPr>
          <a:xfrm>
            <a:off x="1690688" y="5928196"/>
            <a:ext cx="7200900" cy="504825"/>
            <a:chOff x="1690688" y="5928196"/>
            <a:chExt cx="7200900" cy="504825"/>
          </a:xfrm>
        </p:grpSpPr>
        <p:sp>
          <p:nvSpPr>
            <p:cNvPr id="20502" name="Rectangle 39"/>
            <p:cNvSpPr>
              <a:spLocks noChangeArrowheads="1"/>
            </p:cNvSpPr>
            <p:nvPr/>
          </p:nvSpPr>
          <p:spPr bwMode="auto">
            <a:xfrm>
              <a:off x="1690688" y="5928196"/>
              <a:ext cx="1800225" cy="504825"/>
            </a:xfrm>
            <a:prstGeom prst="rect">
              <a:avLst/>
            </a:prstGeom>
            <a:solidFill>
              <a:srgbClr val="FFCCFF"/>
            </a:solidFill>
            <a:ln w="9525">
              <a:solidFill>
                <a:schemeClr val="tx1"/>
              </a:solidFill>
              <a:miter lim="800000"/>
              <a:headEnd/>
              <a:tailEnd/>
            </a:ln>
          </p:spPr>
          <p:txBody>
            <a:bodyPr wrap="none" anchor="ctr"/>
            <a:lstStyle/>
            <a:p>
              <a:pPr algn="ctr"/>
              <a:r>
                <a:rPr kumimoji="0" lang="zh-TW" altLang="en-US" sz="1400" b="1"/>
                <a:t>月成交件數/營收</a:t>
              </a:r>
            </a:p>
          </p:txBody>
        </p:sp>
        <p:sp>
          <p:nvSpPr>
            <p:cNvPr id="20503" name="Rectangle 40"/>
            <p:cNvSpPr>
              <a:spLocks noChangeArrowheads="1"/>
            </p:cNvSpPr>
            <p:nvPr/>
          </p:nvSpPr>
          <p:spPr bwMode="auto">
            <a:xfrm>
              <a:off x="3490913" y="5928196"/>
              <a:ext cx="1800225" cy="504825"/>
            </a:xfrm>
            <a:prstGeom prst="rect">
              <a:avLst/>
            </a:prstGeom>
            <a:solidFill>
              <a:srgbClr val="FF9999"/>
            </a:solidFill>
            <a:ln w="9525">
              <a:solidFill>
                <a:schemeClr val="tx1"/>
              </a:solidFill>
              <a:miter lim="800000"/>
              <a:headEnd/>
              <a:tailEnd/>
            </a:ln>
          </p:spPr>
          <p:txBody>
            <a:bodyPr wrap="none" anchor="ctr"/>
            <a:lstStyle/>
            <a:p>
              <a:pPr algn="ctr" eaLnBrk="0" hangingPunct="0"/>
              <a:r>
                <a:rPr kumimoji="0" lang="zh-TW" altLang="en-US" sz="1400" b="1"/>
                <a:t>訓練課程參與人數</a:t>
              </a:r>
            </a:p>
          </p:txBody>
        </p:sp>
        <p:sp>
          <p:nvSpPr>
            <p:cNvPr id="20504" name="Rectangle 41"/>
            <p:cNvSpPr>
              <a:spLocks noChangeArrowheads="1"/>
            </p:cNvSpPr>
            <p:nvPr/>
          </p:nvSpPr>
          <p:spPr bwMode="auto">
            <a:xfrm>
              <a:off x="5291138" y="5928196"/>
              <a:ext cx="1800225" cy="504825"/>
            </a:xfrm>
            <a:prstGeom prst="rect">
              <a:avLst/>
            </a:prstGeom>
            <a:solidFill>
              <a:srgbClr val="FF5050"/>
            </a:solidFill>
            <a:ln w="9525">
              <a:solidFill>
                <a:schemeClr val="tx1"/>
              </a:solidFill>
              <a:miter lim="800000"/>
              <a:headEnd/>
              <a:tailEnd/>
            </a:ln>
          </p:spPr>
          <p:txBody>
            <a:bodyPr wrap="none" anchor="ctr"/>
            <a:lstStyle/>
            <a:p>
              <a:pPr algn="ctr"/>
              <a:r>
                <a:rPr kumimoji="0" lang="zh-TW" altLang="en-US" sz="1400" b="1"/>
                <a:t>顧客滿意度</a:t>
              </a:r>
            </a:p>
          </p:txBody>
        </p:sp>
        <p:sp>
          <p:nvSpPr>
            <p:cNvPr id="20505" name="Rectangle 42"/>
            <p:cNvSpPr>
              <a:spLocks noChangeArrowheads="1"/>
            </p:cNvSpPr>
            <p:nvPr/>
          </p:nvSpPr>
          <p:spPr bwMode="auto">
            <a:xfrm>
              <a:off x="7091363" y="5928196"/>
              <a:ext cx="1800225" cy="504825"/>
            </a:xfrm>
            <a:prstGeom prst="rect">
              <a:avLst/>
            </a:prstGeom>
            <a:solidFill>
              <a:srgbClr val="FF3300"/>
            </a:solidFill>
            <a:ln w="9525">
              <a:solidFill>
                <a:schemeClr val="tx1"/>
              </a:solidFill>
              <a:miter lim="800000"/>
              <a:headEnd/>
              <a:tailEnd/>
            </a:ln>
          </p:spPr>
          <p:txBody>
            <a:bodyPr wrap="none" anchor="ctr"/>
            <a:lstStyle/>
            <a:p>
              <a:pPr algn="ctr" eaLnBrk="0" hangingPunct="0"/>
              <a:r>
                <a:rPr kumimoji="0" lang="zh-TW" altLang="en-US" sz="1400" b="1"/>
                <a:t>分店全面直營率</a:t>
              </a:r>
              <a:endParaRPr lang="zh-TW" altLang="en-US" sz="1400" b="1"/>
            </a:p>
          </p:txBody>
        </p:sp>
      </p:grpSp>
      <p:grpSp>
        <p:nvGrpSpPr>
          <p:cNvPr id="2" name="群組 1"/>
          <p:cNvGrpSpPr/>
          <p:nvPr/>
        </p:nvGrpSpPr>
        <p:grpSpPr>
          <a:xfrm>
            <a:off x="1757363" y="1484784"/>
            <a:ext cx="7062788" cy="1041400"/>
            <a:chOff x="1757363" y="1484784"/>
            <a:chExt cx="7062788" cy="1041400"/>
          </a:xfrm>
        </p:grpSpPr>
        <p:sp>
          <p:nvSpPr>
            <p:cNvPr id="20482" name="Text Box 4"/>
            <p:cNvSpPr txBox="1">
              <a:spLocks noChangeArrowheads="1"/>
            </p:cNvSpPr>
            <p:nvPr/>
          </p:nvSpPr>
          <p:spPr bwMode="auto">
            <a:xfrm>
              <a:off x="1757363" y="1935634"/>
              <a:ext cx="1828800" cy="590550"/>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r>
                <a:rPr kumimoji="0" lang="zh-TW" altLang="en-US" sz="1600" b="1" dirty="0">
                  <a:latin typeface="標楷體" pitchFamily="65" charset="-120"/>
                  <a:ea typeface="標楷體" pitchFamily="65" charset="-120"/>
                </a:rPr>
                <a:t>立足台灣,發展大陸,放眼世界</a:t>
              </a:r>
            </a:p>
          </p:txBody>
        </p:sp>
        <p:sp>
          <p:nvSpPr>
            <p:cNvPr id="20483" name="Rectangle 9"/>
            <p:cNvSpPr>
              <a:spLocks noChangeArrowheads="1"/>
            </p:cNvSpPr>
            <p:nvPr/>
          </p:nvSpPr>
          <p:spPr bwMode="auto">
            <a:xfrm>
              <a:off x="7215188" y="1935634"/>
              <a:ext cx="1604963" cy="590550"/>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eaLnBrk="0" hangingPunct="0"/>
              <a:r>
                <a:rPr lang="zh-TW" altLang="en-US" sz="1600" b="1">
                  <a:latin typeface="標楷體" pitchFamily="65" charset="-120"/>
                  <a:ea typeface="標楷體" pitchFamily="65" charset="-120"/>
                </a:rPr>
                <a:t>質優、薪高、價廉、利厚</a:t>
              </a:r>
              <a:endParaRPr kumimoji="0" lang="zh-TW" altLang="en-US" sz="1600">
                <a:latin typeface="標楷體" pitchFamily="65" charset="-120"/>
                <a:ea typeface="標楷體" pitchFamily="65" charset="-120"/>
              </a:endParaRPr>
            </a:p>
          </p:txBody>
        </p:sp>
        <p:sp>
          <p:nvSpPr>
            <p:cNvPr id="20485" name="AutoShape 26"/>
            <p:cNvSpPr>
              <a:spLocks noChangeArrowheads="1"/>
            </p:cNvSpPr>
            <p:nvPr/>
          </p:nvSpPr>
          <p:spPr bwMode="auto">
            <a:xfrm>
              <a:off x="6438901" y="2151534"/>
              <a:ext cx="576262" cy="214312"/>
            </a:xfrm>
            <a:prstGeom prst="leftArrow">
              <a:avLst>
                <a:gd name="adj1" fmla="val 50000"/>
                <a:gd name="adj2" fmla="val 67222"/>
              </a:avLst>
            </a:prstGeom>
            <a:solidFill>
              <a:schemeClr val="accent1"/>
            </a:solidFill>
            <a:ln w="9525">
              <a:solidFill>
                <a:schemeClr val="hlink"/>
              </a:solidFill>
              <a:miter lim="800000"/>
              <a:headEnd/>
              <a:tailEnd/>
            </a:ln>
          </p:spPr>
          <p:txBody>
            <a:bodyPr wrap="none" anchor="ctr"/>
            <a:lstStyle/>
            <a:p>
              <a:endParaRPr lang="zh-TW" altLang="en-US"/>
            </a:p>
          </p:txBody>
        </p:sp>
        <p:sp>
          <p:nvSpPr>
            <p:cNvPr id="20486" name="AutoShape 27"/>
            <p:cNvSpPr>
              <a:spLocks noChangeArrowheads="1"/>
            </p:cNvSpPr>
            <p:nvPr/>
          </p:nvSpPr>
          <p:spPr bwMode="auto">
            <a:xfrm>
              <a:off x="3630613" y="2151534"/>
              <a:ext cx="609600" cy="196850"/>
            </a:xfrm>
            <a:prstGeom prst="rightArrow">
              <a:avLst>
                <a:gd name="adj1" fmla="val 50000"/>
                <a:gd name="adj2" fmla="val 77419"/>
              </a:avLst>
            </a:prstGeom>
            <a:solidFill>
              <a:schemeClr val="accent1"/>
            </a:solidFill>
            <a:ln w="9525">
              <a:solidFill>
                <a:schemeClr val="hlink"/>
              </a:solidFill>
              <a:miter lim="800000"/>
              <a:headEnd/>
              <a:tailEnd/>
            </a:ln>
          </p:spPr>
          <p:txBody>
            <a:bodyPr wrap="none" anchor="ctr"/>
            <a:lstStyle/>
            <a:p>
              <a:endParaRPr lang="zh-TW" altLang="en-US"/>
            </a:p>
          </p:txBody>
        </p:sp>
        <p:sp>
          <p:nvSpPr>
            <p:cNvPr id="20487" name="矩形 73"/>
            <p:cNvSpPr>
              <a:spLocks noChangeArrowheads="1"/>
            </p:cNvSpPr>
            <p:nvPr/>
          </p:nvSpPr>
          <p:spPr bwMode="auto">
            <a:xfrm>
              <a:off x="1928813" y="1507009"/>
              <a:ext cx="1250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u="sng">
                  <a:latin typeface="Times New Roman" pitchFamily="18" charset="0"/>
                  <a:ea typeface="標楷體" pitchFamily="65" charset="-120"/>
                </a:rPr>
                <a:t>願景</a:t>
              </a:r>
              <a:r>
                <a:rPr lang="en-US" altLang="zh-TW" u="sng">
                  <a:latin typeface="Times New Roman" pitchFamily="18" charset="0"/>
                  <a:ea typeface="標楷體" pitchFamily="65" charset="-120"/>
                </a:rPr>
                <a:t>Vision</a:t>
              </a:r>
            </a:p>
          </p:txBody>
        </p:sp>
        <p:sp>
          <p:nvSpPr>
            <p:cNvPr id="20488" name="矩形 74"/>
            <p:cNvSpPr>
              <a:spLocks noChangeArrowheads="1"/>
            </p:cNvSpPr>
            <p:nvPr/>
          </p:nvSpPr>
          <p:spPr bwMode="auto">
            <a:xfrm>
              <a:off x="4643438" y="1507009"/>
              <a:ext cx="1377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u="sng">
                  <a:latin typeface="Times New Roman" pitchFamily="18" charset="0"/>
                  <a:ea typeface="標楷體" pitchFamily="65" charset="-120"/>
                </a:rPr>
                <a:t>使命</a:t>
              </a:r>
              <a:r>
                <a:rPr lang="en-US" altLang="zh-TW" u="sng">
                  <a:latin typeface="Times New Roman" pitchFamily="18" charset="0"/>
                  <a:ea typeface="標楷體" pitchFamily="65" charset="-120"/>
                </a:rPr>
                <a:t>Mission</a:t>
              </a:r>
            </a:p>
          </p:txBody>
        </p:sp>
        <p:sp>
          <p:nvSpPr>
            <p:cNvPr id="20489" name="矩形 75"/>
            <p:cNvSpPr>
              <a:spLocks noChangeArrowheads="1"/>
            </p:cNvSpPr>
            <p:nvPr/>
          </p:nvSpPr>
          <p:spPr bwMode="auto">
            <a:xfrm>
              <a:off x="7215188" y="1484784"/>
              <a:ext cx="1504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u="sng">
                  <a:latin typeface="Times New Roman" pitchFamily="18" charset="0"/>
                  <a:ea typeface="標楷體" pitchFamily="65" charset="-120"/>
                </a:rPr>
                <a:t>價值觀</a:t>
              </a:r>
              <a:r>
                <a:rPr lang="en-US" altLang="zh-TW" u="sng">
                  <a:latin typeface="Times New Roman" pitchFamily="18" charset="0"/>
                  <a:ea typeface="標楷體" pitchFamily="65" charset="-120"/>
                </a:rPr>
                <a:t>Values</a:t>
              </a:r>
            </a:p>
          </p:txBody>
        </p:sp>
        <p:sp>
          <p:nvSpPr>
            <p:cNvPr id="20506" name="Rectangle 43"/>
            <p:cNvSpPr>
              <a:spLocks noChangeArrowheads="1"/>
            </p:cNvSpPr>
            <p:nvPr/>
          </p:nvSpPr>
          <p:spPr bwMode="auto">
            <a:xfrm>
              <a:off x="4356101" y="1968971"/>
              <a:ext cx="1943100" cy="504825"/>
            </a:xfrm>
            <a:prstGeom prst="rect">
              <a:avLst/>
            </a:prstGeom>
            <a:solidFill>
              <a:schemeClr val="accent1"/>
            </a:solidFill>
            <a:ln w="9525">
              <a:solidFill>
                <a:schemeClr val="tx1"/>
              </a:solidFill>
              <a:miter lim="800000"/>
              <a:headEnd/>
              <a:tailEnd/>
            </a:ln>
          </p:spPr>
          <p:txBody>
            <a:bodyPr wrap="none" anchor="ctr"/>
            <a:lstStyle/>
            <a:p>
              <a:pPr algn="ctr" eaLnBrk="0" hangingPunct="0"/>
              <a:r>
                <a:rPr lang="zh-TW" altLang="en-US" b="1">
                  <a:solidFill>
                    <a:schemeClr val="bg1"/>
                  </a:solidFill>
                </a:rPr>
                <a:t>追求顧客最大滿意</a:t>
              </a:r>
              <a:endParaRPr kumimoji="0" lang="zh-TW" altLang="en-US" sz="1400" b="1"/>
            </a:p>
          </p:txBody>
        </p:sp>
      </p:grpSp>
      <p:sp>
        <p:nvSpPr>
          <p:cNvPr id="42" name="標題 1"/>
          <p:cNvSpPr txBox="1">
            <a:spLocks/>
          </p:cNvSpPr>
          <p:nvPr/>
        </p:nvSpPr>
        <p:spPr>
          <a:xfrm>
            <a:off x="457200" y="116632"/>
            <a:ext cx="8229600" cy="1143000"/>
          </a:xfrm>
          <a:prstGeom prst="rect">
            <a:avLst/>
          </a:prstGeom>
        </p:spPr>
        <p:txBody>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ea typeface="微軟正黑體" pitchFamily="34" charset="-120"/>
              </a:defRPr>
            </a:lvl2pPr>
            <a:lvl3pPr algn="l" rtl="0" eaLnBrk="0" fontAlgn="base" hangingPunct="0">
              <a:spcBef>
                <a:spcPct val="0"/>
              </a:spcBef>
              <a:spcAft>
                <a:spcPct val="0"/>
              </a:spcAft>
              <a:defRPr sz="5000">
                <a:solidFill>
                  <a:schemeClr val="tx2"/>
                </a:solidFill>
                <a:latin typeface="Calibri" pitchFamily="34" charset="0"/>
                <a:ea typeface="微軟正黑體" pitchFamily="34" charset="-120"/>
              </a:defRPr>
            </a:lvl3pPr>
            <a:lvl4pPr algn="l" rtl="0" eaLnBrk="0" fontAlgn="base" hangingPunct="0">
              <a:spcBef>
                <a:spcPct val="0"/>
              </a:spcBef>
              <a:spcAft>
                <a:spcPct val="0"/>
              </a:spcAft>
              <a:defRPr sz="5000">
                <a:solidFill>
                  <a:schemeClr val="tx2"/>
                </a:solidFill>
                <a:latin typeface="Calibri" pitchFamily="34" charset="0"/>
                <a:ea typeface="微軟正黑體" pitchFamily="34" charset="-120"/>
              </a:defRPr>
            </a:lvl4pPr>
            <a:lvl5pPr algn="l" rtl="0" eaLnBrk="0" fontAlgn="base" hangingPunct="0">
              <a:spcBef>
                <a:spcPct val="0"/>
              </a:spcBef>
              <a:spcAft>
                <a:spcPct val="0"/>
              </a:spcAft>
              <a:defRPr sz="5000">
                <a:solidFill>
                  <a:schemeClr val="tx2"/>
                </a:solidFill>
                <a:latin typeface="Calibri" pitchFamily="34" charset="0"/>
                <a:ea typeface="微軟正黑體" pitchFamily="34" charset="-120"/>
              </a:defRPr>
            </a:lvl5pPr>
            <a:lvl6pPr marL="457200" algn="l" rtl="0" fontAlgn="base">
              <a:spcBef>
                <a:spcPct val="0"/>
              </a:spcBef>
              <a:spcAft>
                <a:spcPct val="0"/>
              </a:spcAft>
              <a:defRPr sz="5000">
                <a:solidFill>
                  <a:schemeClr val="tx2"/>
                </a:solidFill>
                <a:latin typeface="Calibri" pitchFamily="34" charset="0"/>
                <a:ea typeface="微軟正黑體" pitchFamily="34" charset="-120"/>
              </a:defRPr>
            </a:lvl6pPr>
            <a:lvl7pPr marL="914400" algn="l" rtl="0" fontAlgn="base">
              <a:spcBef>
                <a:spcPct val="0"/>
              </a:spcBef>
              <a:spcAft>
                <a:spcPct val="0"/>
              </a:spcAft>
              <a:defRPr sz="5000">
                <a:solidFill>
                  <a:schemeClr val="tx2"/>
                </a:solidFill>
                <a:latin typeface="Calibri" pitchFamily="34" charset="0"/>
                <a:ea typeface="微軟正黑體" pitchFamily="34" charset="-120"/>
              </a:defRPr>
            </a:lvl7pPr>
            <a:lvl8pPr marL="1371600" algn="l" rtl="0" fontAlgn="base">
              <a:spcBef>
                <a:spcPct val="0"/>
              </a:spcBef>
              <a:spcAft>
                <a:spcPct val="0"/>
              </a:spcAft>
              <a:defRPr sz="5000">
                <a:solidFill>
                  <a:schemeClr val="tx2"/>
                </a:solidFill>
                <a:latin typeface="Calibri" pitchFamily="34" charset="0"/>
                <a:ea typeface="微軟正黑體" pitchFamily="34" charset="-120"/>
              </a:defRPr>
            </a:lvl8pPr>
            <a:lvl9pPr marL="1828800" algn="l" rtl="0" fontAlgn="base">
              <a:spcBef>
                <a:spcPct val="0"/>
              </a:spcBef>
              <a:spcAft>
                <a:spcPct val="0"/>
              </a:spcAft>
              <a:defRPr sz="5000">
                <a:solidFill>
                  <a:schemeClr val="tx2"/>
                </a:solidFill>
                <a:latin typeface="Calibri" pitchFamily="34" charset="0"/>
                <a:ea typeface="微軟正黑體" pitchFamily="34" charset="-120"/>
              </a:defRPr>
            </a:lvl9pPr>
          </a:lstStyle>
          <a:p>
            <a:pPr algn="ctr" eaLnBrk="1" hangingPunct="1"/>
            <a:r>
              <a:rPr lang="en-US" altLang="zh-TW" sz="3600" b="1" dirty="0" smtClean="0">
                <a:latin typeface="新細明體" pitchFamily="18" charset="-120"/>
                <a:ea typeface="新細明體" pitchFamily="18" charset="-120"/>
              </a:rPr>
              <a:t/>
            </a:r>
            <a:br>
              <a:rPr lang="en-US" altLang="zh-TW" sz="3600" b="1" dirty="0" smtClean="0">
                <a:latin typeface="新細明體" pitchFamily="18" charset="-120"/>
                <a:ea typeface="新細明體" pitchFamily="18" charset="-120"/>
              </a:rPr>
            </a:br>
            <a:r>
              <a:rPr lang="zh-TW" altLang="en-US" sz="3600" dirty="0" smtClean="0">
                <a:latin typeface="微軟正黑體" pitchFamily="34" charset="-120"/>
                <a:ea typeface="微軟正黑體" pitchFamily="34" charset="-120"/>
              </a:rPr>
              <a:t>策略特點與目標</a:t>
            </a:r>
            <a:endParaRPr lang="zh-TW" altLang="en-US" sz="3600" dirty="0">
              <a:latin typeface="微軟正黑體" pitchFamily="34" charset="-120"/>
              <a:ea typeface="微軟正黑體" pitchFamily="34" charset="-120"/>
            </a:endParaRPr>
          </a:p>
          <a:p>
            <a:pPr algn="ctr" eaLnBrk="1" hangingPunct="1"/>
            <a:r>
              <a:rPr lang="en-US" altLang="zh-TW" sz="3600" b="1" dirty="0" smtClean="0">
                <a:latin typeface="新細明體" pitchFamily="18" charset="-120"/>
                <a:ea typeface="新細明體" pitchFamily="18" charset="-120"/>
              </a:rPr>
              <a:t/>
            </a:r>
            <a:br>
              <a:rPr lang="en-US" altLang="zh-TW" sz="3600" b="1" dirty="0" smtClean="0">
                <a:latin typeface="新細明體" pitchFamily="18" charset="-120"/>
                <a:ea typeface="新細明體" pitchFamily="18" charset="-120"/>
              </a:rPr>
            </a:br>
            <a:endParaRPr lang="zh-TW" altLang="en-US" sz="36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9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49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49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0" grpId="0"/>
      <p:bldP spid="20491" grpId="0"/>
      <p:bldP spid="20492" grpId="0"/>
      <p:bldP spid="2049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標題 1"/>
          <p:cNvSpPr>
            <a:spLocks noGrp="1"/>
          </p:cNvSpPr>
          <p:nvPr>
            <p:ph type="title"/>
          </p:nvPr>
        </p:nvSpPr>
        <p:spPr/>
        <p:txBody>
          <a:bodyPr/>
          <a:lstStyle/>
          <a:p>
            <a:pPr algn="ctr" eaLnBrk="1" hangingPunct="1"/>
            <a:r>
              <a:rPr lang="zh-TW" altLang="en-US" sz="3600" dirty="0" smtClean="0">
                <a:latin typeface="+mj-ea"/>
              </a:rPr>
              <a:t>關鍵成功因素</a:t>
            </a:r>
            <a:r>
              <a:rPr lang="en-US" altLang="zh-TW" sz="3600" b="1" dirty="0" smtClean="0">
                <a:latin typeface="新細明體" pitchFamily="18" charset="-120"/>
                <a:ea typeface="新細明體" pitchFamily="18" charset="-120"/>
              </a:rPr>
              <a:t/>
            </a:r>
            <a:br>
              <a:rPr lang="en-US" altLang="zh-TW" sz="3600" b="1" dirty="0" smtClean="0">
                <a:latin typeface="新細明體" pitchFamily="18" charset="-120"/>
                <a:ea typeface="新細明體" pitchFamily="18" charset="-120"/>
              </a:rPr>
            </a:br>
            <a:endParaRPr lang="zh-TW" altLang="en-US" sz="3600" dirty="0" smtClean="0"/>
          </a:p>
        </p:txBody>
      </p:sp>
      <p:sp>
        <p:nvSpPr>
          <p:cNvPr id="21507" name="內容版面配置區 2"/>
          <p:cNvSpPr>
            <a:spLocks noGrp="1"/>
          </p:cNvSpPr>
          <p:nvPr>
            <p:ph idx="1"/>
          </p:nvPr>
        </p:nvSpPr>
        <p:spPr>
          <a:xfrm>
            <a:off x="428625" y="1412875"/>
            <a:ext cx="8229600" cy="5256213"/>
          </a:xfrm>
        </p:spPr>
        <p:txBody>
          <a:bodyPr/>
          <a:lstStyle/>
          <a:p>
            <a:pPr eaLnBrk="1" hangingPunct="1"/>
            <a:r>
              <a:rPr lang="zh-TW" altLang="en-US" sz="2400" b="1" smtClean="0"/>
              <a:t>建立市場調查的知識</a:t>
            </a:r>
            <a:endParaRPr lang="en-US" altLang="zh-TW" sz="2400" b="1" smtClean="0"/>
          </a:p>
          <a:p>
            <a:pPr eaLnBrk="1" hangingPunct="1"/>
            <a:r>
              <a:rPr lang="zh-TW" altLang="en-US" sz="2400" b="1" smtClean="0"/>
              <a:t>尋找具有房屋</a:t>
            </a:r>
            <a:r>
              <a:rPr lang="en-US" altLang="zh-TW" sz="2400" b="1" smtClean="0"/>
              <a:t>(</a:t>
            </a:r>
            <a:r>
              <a:rPr lang="zh-TW" altLang="en-US" sz="2400" b="1" smtClean="0"/>
              <a:t>產</a:t>
            </a:r>
            <a:r>
              <a:rPr lang="en-US" altLang="zh-TW" sz="2400" b="1" smtClean="0"/>
              <a:t>)</a:t>
            </a:r>
            <a:r>
              <a:rPr lang="zh-TW" altLang="en-US" sz="2400" b="1" smtClean="0"/>
              <a:t>服務需求顧客的知識及能力</a:t>
            </a:r>
            <a:endParaRPr lang="en-US" altLang="zh-TW" sz="2400" b="1" smtClean="0"/>
          </a:p>
          <a:p>
            <a:pPr eaLnBrk="1" hangingPunct="1"/>
            <a:r>
              <a:rPr lang="zh-TW" altLang="en-US" sz="2400" b="1" smtClean="0"/>
              <a:t>提供完善服務說明及表達親切服務的能力</a:t>
            </a:r>
            <a:endParaRPr lang="en-US" altLang="zh-TW" sz="2400" b="1" smtClean="0"/>
          </a:p>
          <a:p>
            <a:pPr eaLnBrk="1" hangingPunct="1"/>
            <a:r>
              <a:rPr lang="zh-TW" altLang="en-US" sz="2400" b="1" smtClean="0"/>
              <a:t>媒合房屋案件的知識</a:t>
            </a:r>
            <a:endParaRPr lang="en-US" altLang="zh-TW" sz="2400" b="1" smtClean="0"/>
          </a:p>
          <a:p>
            <a:pPr eaLnBrk="1" hangingPunct="1"/>
            <a:r>
              <a:rPr lang="zh-TW" altLang="en-US" sz="2400" b="1" smtClean="0"/>
              <a:t>協助顧客完成建案的知識</a:t>
            </a:r>
            <a:endParaRPr lang="en-US" altLang="zh-TW" sz="2400" b="1" smtClean="0"/>
          </a:p>
          <a:p>
            <a:pPr eaLnBrk="1" hangingPunct="1"/>
            <a:endParaRPr lang="en-US" altLang="zh-TW" sz="2400" b="1" smtClean="0"/>
          </a:p>
          <a:p>
            <a:pPr eaLnBrk="1" hangingPunct="1"/>
            <a:r>
              <a:rPr lang="zh-TW" altLang="en-US" sz="2400" b="1" smtClean="0"/>
              <a:t>完整的契約書，提供買賣雙方保障</a:t>
            </a:r>
            <a:endParaRPr lang="en-US" altLang="zh-TW" sz="2400" b="1" smtClean="0"/>
          </a:p>
          <a:p>
            <a:pPr eaLnBrk="1" hangingPunct="1"/>
            <a:r>
              <a:rPr lang="zh-TW" altLang="en-US" sz="2400" b="1" smtClean="0"/>
              <a:t>履約時合格的代書及財務管理</a:t>
            </a:r>
            <a:endParaRPr lang="en-US" altLang="zh-TW" sz="2400" b="1" smtClean="0"/>
          </a:p>
          <a:p>
            <a:pPr eaLnBrk="1" hangingPunct="1"/>
            <a:r>
              <a:rPr lang="zh-TW" altLang="en-US" sz="2400" b="1" smtClean="0"/>
              <a:t>管制買賣雙方案件進度</a:t>
            </a:r>
            <a:endParaRPr lang="en-US" altLang="zh-TW" sz="2400" b="1" smtClean="0"/>
          </a:p>
          <a:p>
            <a:pPr eaLnBrk="1" hangingPunct="1"/>
            <a:r>
              <a:rPr lang="zh-TW" altLang="en-US" sz="2400" b="1" smtClean="0"/>
              <a:t>提供額外服務</a:t>
            </a:r>
            <a:r>
              <a:rPr lang="en-US" altLang="zh-TW" sz="2400" b="1" smtClean="0"/>
              <a:t>(</a:t>
            </a:r>
            <a:r>
              <a:rPr lang="zh-TW" altLang="en-US" sz="2400" b="1" smtClean="0"/>
              <a:t>搬遷、修繕、裝潢</a:t>
            </a:r>
            <a:r>
              <a:rPr lang="en-US" altLang="zh-TW" sz="2400" b="1" smtClean="0"/>
              <a:t>)</a:t>
            </a:r>
            <a:r>
              <a:rPr lang="zh-TW" altLang="en-US" sz="2400" b="1" smtClean="0"/>
              <a:t>，提高差異化經營</a:t>
            </a:r>
            <a:endParaRPr lang="en-US" altLang="zh-TW" sz="2400" b="1" smtClean="0"/>
          </a:p>
          <a:p>
            <a:pPr eaLnBrk="1" hangingPunct="1"/>
            <a:r>
              <a:rPr lang="zh-TW" altLang="en-US" sz="2400" b="1" smtClean="0"/>
              <a:t>案件歸檔，方便日後追蹤</a:t>
            </a:r>
            <a:endParaRPr lang="en-US" altLang="zh-TW" sz="2400" b="1" smtClean="0"/>
          </a:p>
          <a:p>
            <a:pPr eaLnBrk="1" hangingPunct="1"/>
            <a:endParaRPr lang="zh-TW" altLang="en-US" sz="2400" b="1" smtClean="0"/>
          </a:p>
        </p:txBody>
      </p:sp>
      <p:sp>
        <p:nvSpPr>
          <p:cNvPr id="21508" name="文字方塊 3"/>
          <p:cNvSpPr txBox="1">
            <a:spLocks noChangeArrowheads="1"/>
          </p:cNvSpPr>
          <p:nvPr/>
        </p:nvSpPr>
        <p:spPr bwMode="auto">
          <a:xfrm>
            <a:off x="7235825" y="3263900"/>
            <a:ext cx="180022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zh-TW" altLang="en-US" sz="2000" b="1" dirty="0">
                <a:solidFill>
                  <a:srgbClr val="7030A0"/>
                </a:solidFill>
              </a:rPr>
              <a:t>案件媒合階段</a:t>
            </a:r>
          </a:p>
        </p:txBody>
      </p:sp>
      <p:sp>
        <p:nvSpPr>
          <p:cNvPr id="21509" name="文字方塊 4"/>
          <p:cNvSpPr txBox="1">
            <a:spLocks noChangeArrowheads="1"/>
          </p:cNvSpPr>
          <p:nvPr/>
        </p:nvSpPr>
        <p:spPr bwMode="auto">
          <a:xfrm>
            <a:off x="7235825" y="3965575"/>
            <a:ext cx="1800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zh-TW" altLang="en-US" sz="2000" b="1" dirty="0">
                <a:solidFill>
                  <a:srgbClr val="7030A0"/>
                </a:solidFill>
              </a:rPr>
              <a:t>履約作業階段</a:t>
            </a:r>
          </a:p>
        </p:txBody>
      </p:sp>
      <p:cxnSp>
        <p:nvCxnSpPr>
          <p:cNvPr id="6" name="直線接點 5"/>
          <p:cNvCxnSpPr/>
          <p:nvPr/>
        </p:nvCxnSpPr>
        <p:spPr>
          <a:xfrm>
            <a:off x="34925" y="3840163"/>
            <a:ext cx="9074150" cy="0"/>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投影片編號版面配置區 5"/>
          <p:cNvSpPr>
            <a:spLocks noGrp="1"/>
          </p:cNvSpPr>
          <p:nvPr>
            <p:ph type="sldNum" sz="quarter" idx="12"/>
          </p:nvPr>
        </p:nvSpPr>
        <p:spPr/>
        <p:txBody>
          <a:bodyPr/>
          <a:lstStyle/>
          <a:p>
            <a:pPr>
              <a:defRPr/>
            </a:pPr>
            <a:fld id="{D63F156C-5044-48B9-A31F-A16330A3ABD5}" type="slidenum">
              <a:rPr lang="en-US" altLang="zh-TW"/>
              <a:pPr>
                <a:defRPr/>
              </a:pPr>
              <a:t>15</a:t>
            </a:fld>
            <a:endParaRPr lang="en-US" altLang="zh-TW"/>
          </a:p>
        </p:txBody>
      </p:sp>
      <p:graphicFrame>
        <p:nvGraphicFramePr>
          <p:cNvPr id="2055172" name="Group 4"/>
          <p:cNvGraphicFramePr>
            <a:graphicFrameLocks noGrp="1"/>
          </p:cNvGraphicFramePr>
          <p:nvPr>
            <p:extLst>
              <p:ext uri="{D42A27DB-BD31-4B8C-83A1-F6EECF244321}">
                <p14:modId xmlns:p14="http://schemas.microsoft.com/office/powerpoint/2010/main" val="3390700609"/>
              </p:ext>
            </p:extLst>
          </p:nvPr>
        </p:nvGraphicFramePr>
        <p:xfrm>
          <a:off x="611188" y="1670050"/>
          <a:ext cx="8075612" cy="4692712"/>
        </p:xfrm>
        <a:graphic>
          <a:graphicData uri="http://schemas.openxmlformats.org/drawingml/2006/table">
            <a:tbl>
              <a:tblPr>
                <a:tableStyleId>{22838BEF-8BB2-4498-84A7-C5851F593DF1}</a:tableStyleId>
              </a:tblPr>
              <a:tblGrid>
                <a:gridCol w="1632304"/>
                <a:gridCol w="2147769"/>
                <a:gridCol w="4295539"/>
              </a:tblGrid>
              <a:tr h="43177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1600" u="none" strike="noStrike" cap="none" normalizeH="0" baseline="0" dirty="0" smtClean="0">
                          <a:ln>
                            <a:noFill/>
                          </a:ln>
                          <a:effectLst/>
                        </a:rPr>
                        <a:t>工作階段名稱</a:t>
                      </a:r>
                      <a:endParaRPr kumimoji="1" lang="zh-TW" altLang="en-US" sz="1600" b="1" i="0" u="none" strike="noStrike" cap="none" normalizeH="0" baseline="0" dirty="0" smtClean="0">
                        <a:ln>
                          <a:noFill/>
                        </a:ln>
                        <a:solidFill>
                          <a:schemeClr val="tx1"/>
                        </a:solidFill>
                        <a:effectLst/>
                        <a:latin typeface="Tahoma" pitchFamily="34" charset="0"/>
                        <a:ea typeface="新細明體" pitchFamily="18" charset="-120"/>
                      </a:endParaRPr>
                    </a:p>
                  </a:txBody>
                  <a:tcPr marL="91444" marR="91444" marT="45718" marB="4571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1600" u="none" strike="noStrike" cap="none" normalizeH="0" baseline="0" dirty="0" smtClean="0">
                          <a:ln>
                            <a:noFill/>
                          </a:ln>
                          <a:effectLst/>
                        </a:rPr>
                        <a:t>知識分類</a:t>
                      </a:r>
                      <a:endParaRPr kumimoji="1" lang="zh-TW" altLang="en-US" sz="2800" b="0" i="0" u="none" strike="noStrike" cap="none" normalizeH="0" baseline="0" dirty="0" smtClean="0">
                        <a:ln>
                          <a:noFill/>
                        </a:ln>
                        <a:solidFill>
                          <a:schemeClr val="tx1"/>
                        </a:solidFill>
                        <a:effectLst/>
                        <a:latin typeface="Tahoma" pitchFamily="34" charset="0"/>
                        <a:ea typeface="超研澤ＣＳ中黑" charset="-120"/>
                      </a:endParaRPr>
                    </a:p>
                  </a:txBody>
                  <a:tcPr marL="91444" marR="91444" marT="45718" marB="4571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1600" u="none" strike="noStrike" cap="none" normalizeH="0" baseline="0" dirty="0" smtClean="0">
                          <a:ln>
                            <a:noFill/>
                          </a:ln>
                          <a:effectLst/>
                        </a:rPr>
                        <a:t>知識明細</a:t>
                      </a:r>
                      <a:endParaRPr kumimoji="1" lang="zh-TW" altLang="en-US" sz="2800" b="0" i="0" u="none" strike="noStrike" cap="none" normalizeH="0" baseline="0" dirty="0" smtClean="0">
                        <a:ln>
                          <a:noFill/>
                        </a:ln>
                        <a:solidFill>
                          <a:schemeClr val="tx1"/>
                        </a:solidFill>
                        <a:effectLst/>
                        <a:latin typeface="Tahoma" pitchFamily="34" charset="0"/>
                        <a:ea typeface="超研澤ＣＳ中黑" charset="-120"/>
                      </a:endParaRPr>
                    </a:p>
                  </a:txBody>
                  <a:tcPr marL="91444" marR="91444" marT="45718" marB="45718" horzOverflow="overflow"/>
                </a:tc>
              </a:tr>
              <a:tr h="101594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zh-TW" altLang="en-US" sz="1600" dirty="0" smtClean="0"/>
                        <a:t>建立市場調查</a:t>
                      </a:r>
                      <a:endParaRPr kumimoji="1" lang="zh-TW" altLang="en-US" sz="1600" b="1" i="0" u="none" strike="noStrike" cap="none" normalizeH="0" baseline="0" dirty="0" smtClean="0">
                        <a:ln>
                          <a:noFill/>
                        </a:ln>
                        <a:solidFill>
                          <a:schemeClr val="tx1"/>
                        </a:solidFill>
                        <a:effectLst/>
                        <a:latin typeface="Tahoma" pitchFamily="34" charset="0"/>
                        <a:ea typeface="超研澤ＣＳ中黑" charset="-120"/>
                      </a:endParaRPr>
                    </a:p>
                  </a:txBody>
                  <a:tcPr marL="91444" marR="91444" marT="45718" marB="45718"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600" u="none" strike="noStrike" cap="none" normalizeH="0" baseline="0" dirty="0" smtClean="0">
                          <a:ln>
                            <a:noFill/>
                          </a:ln>
                          <a:effectLst/>
                        </a:rPr>
                        <a:t>市場調查知識</a:t>
                      </a:r>
                      <a:endParaRPr kumimoji="1" lang="zh-TW" altLang="en-US" sz="1600" b="0" i="0" u="none" strike="noStrike" cap="none" normalizeH="0" baseline="0" dirty="0" smtClean="0">
                        <a:ln>
                          <a:noFill/>
                        </a:ln>
                        <a:solidFill>
                          <a:schemeClr val="tx1"/>
                        </a:solidFill>
                        <a:effectLst/>
                        <a:latin typeface="Tahoma" pitchFamily="34" charset="0"/>
                        <a:ea typeface="新細明體" pitchFamily="18" charset="-120"/>
                      </a:endParaRPr>
                    </a:p>
                  </a:txBody>
                  <a:tcPr marL="91444" marR="91444" marT="45718" marB="45718"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600" u="none" strike="noStrike" kern="1200" cap="none" normalizeH="0" baseline="0" dirty="0" smtClean="0">
                          <a:ln>
                            <a:noFill/>
                          </a:ln>
                          <a:effectLst/>
                        </a:rPr>
                        <a:t>區域地理環境知識 區域房價行情知識</a:t>
                      </a:r>
                      <a:endParaRPr kumimoji="1" lang="en-US" altLang="zh-TW" sz="1600" u="none" strike="noStrike" kern="1200" cap="none" normalizeH="0" baseline="0" dirty="0" smtClean="0">
                        <a:ln>
                          <a:noFill/>
                        </a:ln>
                        <a:effectLs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600" u="none" strike="noStrike" kern="1200" cap="none" normalizeH="0" baseline="0" dirty="0" smtClean="0">
                          <a:ln>
                            <a:noFill/>
                          </a:ln>
                          <a:effectLst/>
                        </a:rPr>
                        <a:t>區域居民種類知識 區域同行情報知識</a:t>
                      </a:r>
                      <a:endParaRPr kumimoji="1" lang="en-US" altLang="zh-TW" sz="1600" u="none" strike="noStrike" kern="1200" cap="none" normalizeH="0" baseline="0" dirty="0" smtClean="0">
                        <a:ln>
                          <a:noFill/>
                        </a:ln>
                        <a:effectLs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600" u="none" strike="noStrike" kern="1200" cap="none" normalizeH="0" baseline="0" dirty="0" smtClean="0">
                          <a:ln>
                            <a:noFill/>
                          </a:ln>
                          <a:effectLst/>
                        </a:rPr>
                        <a:t>公司競爭優勢知識</a:t>
                      </a:r>
                      <a:endParaRPr kumimoji="1" lang="zh-TW" altLang="en-US" sz="1600" b="0" i="0" u="none" strike="noStrike" kern="1200" cap="none" normalizeH="0" baseline="0" dirty="0" smtClean="0">
                        <a:ln>
                          <a:noFill/>
                        </a:ln>
                        <a:solidFill>
                          <a:schemeClr val="tx1"/>
                        </a:solidFill>
                        <a:effectLst/>
                        <a:latin typeface="Tahoma" pitchFamily="34" charset="0"/>
                        <a:ea typeface="超研澤ＣＳ中黑" charset="-120"/>
                        <a:cs typeface="+mn-cs"/>
                      </a:endParaRPr>
                    </a:p>
                  </a:txBody>
                  <a:tcPr marL="91444" marR="91444" marT="45718" marB="45718" horzOverflow="overflow"/>
                </a:tc>
              </a:tr>
              <a:tr h="1213038">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zh-TW" altLang="en-US" sz="1600" u="none" strike="noStrike" cap="none" normalizeH="0" baseline="0" dirty="0" smtClean="0">
                          <a:ln>
                            <a:noFill/>
                          </a:ln>
                          <a:effectLst/>
                        </a:rPr>
                        <a:t>尋找需求顧客</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en-US" sz="1600" b="1" i="0" u="none" strike="noStrike" cap="none" normalizeH="0" baseline="0" dirty="0" smtClean="0">
                        <a:ln>
                          <a:noFill/>
                        </a:ln>
                        <a:solidFill>
                          <a:schemeClr val="tx1"/>
                        </a:solidFill>
                        <a:effectLst/>
                        <a:latin typeface="Tahoma" pitchFamily="34" charset="0"/>
                        <a:ea typeface="超研澤ＣＳ中黑" charset="-120"/>
                      </a:endParaRPr>
                    </a:p>
                  </a:txBody>
                  <a:tcPr marL="91444" marR="91444" marT="45718" marB="45718"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600" u="none" strike="noStrike" cap="none" normalizeH="0" baseline="0" dirty="0" smtClean="0">
                          <a:ln>
                            <a:noFill/>
                          </a:ln>
                          <a:effectLst/>
                        </a:rPr>
                        <a:t>廣告行銷知識</a:t>
                      </a:r>
                      <a:endParaRPr kumimoji="1" lang="en-US" altLang="zh-TW" sz="1600" u="none" strike="noStrike" cap="none" normalizeH="0" baseline="0" dirty="0" smtClean="0">
                        <a:ln>
                          <a:noFill/>
                        </a:ln>
                        <a:effectLs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600" u="none" strike="noStrike" cap="none" normalizeH="0" baseline="0" dirty="0" smtClean="0">
                          <a:ln>
                            <a:noFill/>
                          </a:ln>
                          <a:effectLst/>
                        </a:rPr>
                        <a:t>溝通技巧知識 </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zh-TW" sz="1600" b="0" i="0" u="none" strike="noStrike" cap="none" normalizeH="0" baseline="0" dirty="0" smtClean="0">
                        <a:ln>
                          <a:noFill/>
                        </a:ln>
                        <a:solidFill>
                          <a:schemeClr val="tx1"/>
                        </a:solidFill>
                        <a:effectLst/>
                        <a:latin typeface="Tahoma" pitchFamily="34" charset="0"/>
                        <a:ea typeface="超研澤ＣＳ中黑" charset="-120"/>
                      </a:endParaRPr>
                    </a:p>
                  </a:txBody>
                  <a:tcPr marL="91444" marR="91444" marT="45718" marB="45718"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600" u="none" strike="noStrike" kern="1200" cap="none" normalizeH="0" baseline="0" dirty="0" smtClean="0">
                          <a:ln>
                            <a:noFill/>
                          </a:ln>
                          <a:effectLst/>
                        </a:rPr>
                        <a:t>廣告行銷創意知識 區域顧客開發知識</a:t>
                      </a:r>
                      <a:endParaRPr kumimoji="1" lang="en-US" altLang="zh-TW" sz="1600" u="none" strike="noStrike" kern="1200" cap="none" normalizeH="0" baseline="0" dirty="0" smtClean="0">
                        <a:ln>
                          <a:noFill/>
                        </a:ln>
                        <a:effectLs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600" u="none" strike="noStrike" kern="1200" cap="none" normalizeH="0" baseline="0" dirty="0" smtClean="0">
                          <a:ln>
                            <a:noFill/>
                          </a:ln>
                          <a:effectLst/>
                        </a:rPr>
                        <a:t>公司服務內容知識 溝通行銷服務知識</a:t>
                      </a:r>
                      <a:endParaRPr kumimoji="1" lang="en-US" altLang="zh-TW" sz="1600" u="none" strike="noStrike" kern="1200" cap="none" normalizeH="0" baseline="0" dirty="0" smtClean="0">
                        <a:ln>
                          <a:noFill/>
                        </a:ln>
                        <a:effectLs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600" u="none" strike="noStrike" kern="1200" cap="none" normalizeH="0" baseline="0" dirty="0" smtClean="0">
                          <a:ln>
                            <a:noFill/>
                          </a:ln>
                          <a:effectLst/>
                        </a:rPr>
                        <a:t>判斷顧客需求知識 公司系統運用知識</a:t>
                      </a:r>
                      <a:endParaRPr kumimoji="1" lang="en-US" altLang="zh-TW" sz="1600" u="none" strike="noStrike" kern="1200" cap="none" normalizeH="0" baseline="0" dirty="0" smtClean="0">
                        <a:ln>
                          <a:noFill/>
                        </a:ln>
                        <a:effectLs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600" u="none" strike="noStrike" kern="1200" cap="none" normalizeH="0" baseline="0" dirty="0" smtClean="0">
                          <a:ln>
                            <a:noFill/>
                          </a:ln>
                          <a:effectLst/>
                        </a:rPr>
                        <a:t>公司營業目標知識</a:t>
                      </a:r>
                      <a:endParaRPr kumimoji="1" lang="zh-TW" altLang="en-US" sz="1600" b="0" i="0" u="none" strike="noStrike" kern="1200" cap="none" normalizeH="0" baseline="0" dirty="0" smtClean="0">
                        <a:ln>
                          <a:noFill/>
                        </a:ln>
                        <a:solidFill>
                          <a:schemeClr val="tx1"/>
                        </a:solidFill>
                        <a:effectLst/>
                        <a:latin typeface="Tahoma" pitchFamily="34" charset="0"/>
                        <a:ea typeface="超研澤ＣＳ中黑" charset="-120"/>
                        <a:cs typeface="+mn-cs"/>
                      </a:endParaRPr>
                    </a:p>
                  </a:txBody>
                  <a:tcPr marL="91444" marR="91444" marT="45718" marB="45718" horzOverflow="overflow"/>
                </a:tc>
              </a:tr>
              <a:tr h="1015945">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zh-TW" altLang="en-US" sz="1600" u="none" strike="noStrike" cap="none" normalizeH="0" baseline="0" dirty="0" smtClean="0">
                          <a:ln>
                            <a:noFill/>
                          </a:ln>
                          <a:effectLst/>
                        </a:rPr>
                        <a:t>建立銷售案件</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en-US" sz="1600" b="1" i="0" u="none" strike="noStrike" cap="none" normalizeH="0" baseline="0" dirty="0" smtClean="0">
                        <a:ln>
                          <a:noFill/>
                        </a:ln>
                        <a:solidFill>
                          <a:schemeClr val="tx1"/>
                        </a:solidFill>
                        <a:effectLst/>
                        <a:latin typeface="Tahoma" pitchFamily="34" charset="0"/>
                        <a:ea typeface="超研澤ＣＳ中黑" charset="-120"/>
                      </a:endParaRPr>
                    </a:p>
                  </a:txBody>
                  <a:tcPr marL="91444" marR="91444" marT="45718" marB="45718"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600" u="none" strike="noStrike" cap="none" normalizeH="0" baseline="0" dirty="0" smtClean="0">
                          <a:ln>
                            <a:noFill/>
                          </a:ln>
                          <a:effectLst/>
                        </a:rPr>
                        <a:t>市場調查知識</a:t>
                      </a:r>
                      <a:endParaRPr kumimoji="1" lang="en-US" altLang="zh-TW" sz="1600" u="none" strike="noStrike" cap="none" normalizeH="0" baseline="0" dirty="0" smtClean="0">
                        <a:ln>
                          <a:noFill/>
                        </a:ln>
                        <a:effectLs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600" u="none" strike="noStrike" cap="none" normalizeH="0" baseline="0" dirty="0" smtClean="0">
                          <a:ln>
                            <a:noFill/>
                          </a:ln>
                          <a:effectLst/>
                        </a:rPr>
                        <a:t>產權調查知識</a:t>
                      </a:r>
                      <a:endParaRPr kumimoji="1" lang="en-US" altLang="zh-TW" sz="1600" u="none" strike="noStrike" cap="none" normalizeH="0" baseline="0" dirty="0" smtClean="0">
                        <a:ln>
                          <a:noFill/>
                        </a:ln>
                        <a:effectLst/>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en-US" sz="1600" b="0" i="0" u="none" strike="noStrike" cap="none" normalizeH="0" baseline="0" dirty="0" smtClean="0">
                        <a:ln>
                          <a:noFill/>
                        </a:ln>
                        <a:solidFill>
                          <a:schemeClr val="tx1"/>
                        </a:solidFill>
                        <a:effectLst/>
                        <a:latin typeface="Tahoma" pitchFamily="34" charset="0"/>
                        <a:ea typeface="超研澤ＣＳ中黑" charset="-120"/>
                      </a:endParaRPr>
                    </a:p>
                  </a:txBody>
                  <a:tcPr marL="91444" marR="91444" marT="45718" marB="45718"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600" u="none" strike="noStrike" kern="1200" cap="none" normalizeH="0" baseline="0" dirty="0" smtClean="0">
                          <a:ln>
                            <a:noFill/>
                          </a:ln>
                          <a:effectLst/>
                        </a:rPr>
                        <a:t>區域居民種類知識 區域潛在顧客知識</a:t>
                      </a:r>
                      <a:endParaRPr kumimoji="1" lang="en-US" altLang="zh-TW" sz="1600" u="none" strike="noStrike" kern="1200" cap="none" normalizeH="0" baseline="0" dirty="0" smtClean="0">
                        <a:ln>
                          <a:noFill/>
                        </a:ln>
                        <a:effectLs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600" u="none" strike="noStrike" kern="1200" cap="none" normalizeH="0" baseline="0" dirty="0" smtClean="0">
                          <a:ln>
                            <a:noFill/>
                          </a:ln>
                          <a:effectLst/>
                        </a:rPr>
                        <a:t>公司系統運用知識 房屋產權調查知識</a:t>
                      </a:r>
                      <a:endParaRPr kumimoji="1" lang="en-US" altLang="zh-TW" sz="1600" u="none" strike="noStrike" kern="1200" cap="none" normalizeH="0" baseline="0" dirty="0" smtClean="0">
                        <a:ln>
                          <a:noFill/>
                        </a:ln>
                        <a:effectLs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600" u="none" strike="noStrike" kern="1200" cap="none" normalizeH="0" baseline="0" dirty="0" smtClean="0">
                          <a:ln>
                            <a:noFill/>
                          </a:ln>
                          <a:effectLst/>
                        </a:rPr>
                        <a:t>協助顧客訂定交易細項知識</a:t>
                      </a:r>
                      <a:endParaRPr kumimoji="1" lang="zh-TW" altLang="en-US" sz="1600" b="0" i="0" u="none" strike="noStrike" kern="1200" cap="none" normalizeH="0" baseline="0" dirty="0" smtClean="0">
                        <a:ln>
                          <a:noFill/>
                        </a:ln>
                        <a:solidFill>
                          <a:schemeClr val="tx1"/>
                        </a:solidFill>
                        <a:effectLst/>
                        <a:latin typeface="Tahoma" pitchFamily="34" charset="0"/>
                        <a:ea typeface="超研澤ＣＳ中黑" charset="-120"/>
                        <a:cs typeface="+mn-cs"/>
                      </a:endParaRPr>
                    </a:p>
                  </a:txBody>
                  <a:tcPr marL="91444" marR="91444" marT="45718" marB="45718" horzOverflow="overflow"/>
                </a:tc>
              </a:tr>
              <a:tr h="1015945">
                <a:tc>
                  <a:txBody>
                    <a:bodyPr/>
                    <a:lstStyle/>
                    <a:p>
                      <a:r>
                        <a:rPr kumimoji="1" lang="zh-TW" altLang="en-US" sz="1600" u="none" strike="noStrike" kern="1200" cap="none" normalizeH="0" baseline="0" dirty="0" smtClean="0">
                          <a:ln>
                            <a:noFill/>
                          </a:ln>
                          <a:effectLst/>
                        </a:rPr>
                        <a:t>簽訂買賣契約</a:t>
                      </a:r>
                      <a:endParaRPr kumimoji="1" lang="zh-TW" altLang="en-US" sz="1600" b="1" i="0" u="none" strike="noStrike" kern="1200" cap="none" normalizeH="0" baseline="0" dirty="0" smtClean="0">
                        <a:ln>
                          <a:noFill/>
                        </a:ln>
                        <a:solidFill>
                          <a:schemeClr val="tx1"/>
                        </a:solidFill>
                        <a:effectLst/>
                        <a:latin typeface="新細明體" pitchFamily="18" charset="-120"/>
                        <a:ea typeface="新細明體" pitchFamily="18" charset="-120"/>
                        <a:cs typeface="+mn-cs"/>
                      </a:endParaRPr>
                    </a:p>
                  </a:txBody>
                  <a:tcPr marL="91444" marR="91444" marT="45718" marB="45718" horzOverflow="overflow"/>
                </a:tc>
                <a:tc>
                  <a:txBody>
                    <a:bodyPr/>
                    <a:lstStyle/>
                    <a:p>
                      <a:r>
                        <a:rPr kumimoji="1" lang="zh-TW" altLang="en-US" sz="1600" u="none" strike="noStrike" kern="1200" cap="none" normalizeH="0" baseline="0" dirty="0" smtClean="0">
                          <a:ln>
                            <a:noFill/>
                          </a:ln>
                          <a:effectLst/>
                        </a:rPr>
                        <a:t>契約權益知識</a:t>
                      </a:r>
                      <a:endParaRPr kumimoji="1" lang="en-US" altLang="zh-TW" sz="1600" u="none" strike="noStrike" kern="1200" cap="none" normalizeH="0" baseline="0" dirty="0" smtClean="0">
                        <a:ln>
                          <a:noFill/>
                        </a:ln>
                        <a:effectLst/>
                      </a:endParaRPr>
                    </a:p>
                    <a:p>
                      <a:r>
                        <a:rPr kumimoji="1" lang="zh-TW" altLang="en-US" sz="1600" u="none" strike="noStrike" kern="1200" cap="none" normalizeH="0" baseline="0" dirty="0" smtClean="0">
                          <a:ln>
                            <a:noFill/>
                          </a:ln>
                          <a:effectLst/>
                        </a:rPr>
                        <a:t>溝通技巧知識</a:t>
                      </a:r>
                      <a:endParaRPr kumimoji="1" lang="zh-TW" altLang="en-US" sz="1600" b="0" i="0" u="none" strike="noStrike" kern="1200" cap="none" normalizeH="0" baseline="0" dirty="0" smtClean="0">
                        <a:ln>
                          <a:noFill/>
                        </a:ln>
                        <a:solidFill>
                          <a:schemeClr val="tx1"/>
                        </a:solidFill>
                        <a:effectLst/>
                        <a:latin typeface="新細明體" pitchFamily="18" charset="-120"/>
                        <a:ea typeface="新細明體" pitchFamily="18" charset="-120"/>
                        <a:cs typeface="+mn-cs"/>
                      </a:endParaRPr>
                    </a:p>
                  </a:txBody>
                  <a:tcPr marL="91444" marR="91444" marT="45718" marB="45718"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600" u="none" strike="noStrike" kern="1200" cap="none" normalizeH="0" baseline="0" dirty="0" smtClean="0">
                          <a:ln>
                            <a:noFill/>
                          </a:ln>
                          <a:effectLst/>
                        </a:rPr>
                        <a:t>公司契約內容知識 </a:t>
                      </a:r>
                      <a:endParaRPr kumimoji="1" lang="en-US" altLang="zh-TW" sz="1600" u="none" strike="noStrike" kern="1200" cap="none" normalizeH="0" baseline="0" dirty="0" smtClean="0">
                        <a:ln>
                          <a:noFill/>
                        </a:ln>
                        <a:effectLs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600" u="none" strike="noStrike" kern="1200" cap="none" normalizeH="0" baseline="0" dirty="0" smtClean="0">
                          <a:ln>
                            <a:noFill/>
                          </a:ln>
                          <a:effectLst/>
                        </a:rPr>
                        <a:t>契約相關細則權益知識</a:t>
                      </a:r>
                      <a:endParaRPr kumimoji="1" lang="en-US" altLang="zh-TW" sz="1600" u="none" strike="noStrike" kern="1200" cap="none" normalizeH="0" baseline="0" dirty="0" smtClean="0">
                        <a:ln>
                          <a:noFill/>
                        </a:ln>
                        <a:effectLs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600" u="none" strike="noStrike" kern="1200" cap="none" normalizeH="0" baseline="0" dirty="0" smtClean="0">
                          <a:ln>
                            <a:noFill/>
                          </a:ln>
                          <a:effectLst/>
                        </a:rPr>
                        <a:t>公司契約簽訂流程知識</a:t>
                      </a:r>
                      <a:endParaRPr kumimoji="1" lang="zh-TW" altLang="en-US" sz="1600" b="0" i="0" u="none" strike="noStrike" kern="1200" cap="none" normalizeH="0" baseline="0" dirty="0" smtClean="0">
                        <a:ln>
                          <a:noFill/>
                        </a:ln>
                        <a:solidFill>
                          <a:schemeClr val="tx1"/>
                        </a:solidFill>
                        <a:effectLst/>
                        <a:latin typeface="Tahoma" pitchFamily="34" charset="0"/>
                        <a:ea typeface="超研澤ＣＳ中黑" charset="-120"/>
                        <a:cs typeface="+mn-cs"/>
                      </a:endParaRPr>
                    </a:p>
                  </a:txBody>
                  <a:tcPr marL="91444" marR="91444" marT="45718" marB="45718" horzOverflow="overflow"/>
                </a:tc>
              </a:tr>
            </a:tbl>
          </a:graphicData>
        </a:graphic>
      </p:graphicFrame>
      <p:sp>
        <p:nvSpPr>
          <p:cNvPr id="22557" name="標題 1"/>
          <p:cNvSpPr>
            <a:spLocks noGrp="1"/>
          </p:cNvSpPr>
          <p:nvPr>
            <p:ph type="title"/>
          </p:nvPr>
        </p:nvSpPr>
        <p:spPr>
          <a:xfrm>
            <a:off x="457200" y="188913"/>
            <a:ext cx="8229600" cy="1143000"/>
          </a:xfrm>
        </p:spPr>
        <p:txBody>
          <a:bodyPr/>
          <a:lstStyle/>
          <a:p>
            <a:pPr algn="ctr" eaLnBrk="1" hangingPunct="1"/>
            <a:r>
              <a:rPr lang="zh-TW" altLang="en-US" sz="3600" dirty="0">
                <a:latin typeface="微軟正黑體" pitchFamily="34" charset="-120"/>
                <a:ea typeface="微軟正黑體" pitchFamily="34" charset="-120"/>
              </a:rPr>
              <a:t>工作階段與知識</a:t>
            </a:r>
            <a:r>
              <a:rPr lang="zh-TW" altLang="en-US" sz="3600" dirty="0" smtClean="0">
                <a:latin typeface="微軟正黑體" pitchFamily="34" charset="-120"/>
                <a:ea typeface="微軟正黑體" pitchFamily="34" charset="-120"/>
              </a:rPr>
              <a:t>對照表 </a:t>
            </a:r>
            <a:r>
              <a:rPr lang="en-US" altLang="zh-TW" sz="3600" dirty="0" smtClean="0">
                <a:latin typeface="微軟正黑體" pitchFamily="34" charset="-120"/>
                <a:ea typeface="微軟正黑體" pitchFamily="34" charset="-120"/>
              </a:rPr>
              <a:t>(</a:t>
            </a:r>
            <a:r>
              <a:rPr lang="zh-TW" altLang="en-US" sz="3600" dirty="0" smtClean="0">
                <a:latin typeface="微軟正黑體" pitchFamily="34" charset="-120"/>
                <a:ea typeface="微軟正黑體" pitchFamily="34" charset="-120"/>
              </a:rPr>
              <a:t>一</a:t>
            </a:r>
            <a:r>
              <a:rPr lang="en-US" altLang="zh-TW" sz="3600" dirty="0" smtClean="0">
                <a:latin typeface="微軟正黑體" pitchFamily="34" charset="-120"/>
                <a:ea typeface="微軟正黑體" pitchFamily="34" charset="-120"/>
              </a:rPr>
              <a:t>)</a:t>
            </a:r>
            <a:endParaRPr lang="zh-TW" altLang="en-US" sz="3600" dirty="0" smtClean="0">
              <a:latin typeface="微軟正黑體" pitchFamily="34" charset="-120"/>
              <a:ea typeface="微軟正黑體" pitchFamily="34" charset="-12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投影片編號版面配置區 5"/>
          <p:cNvSpPr>
            <a:spLocks noGrp="1"/>
          </p:cNvSpPr>
          <p:nvPr>
            <p:ph type="sldNum" sz="quarter" idx="12"/>
          </p:nvPr>
        </p:nvSpPr>
        <p:spPr/>
        <p:txBody>
          <a:bodyPr/>
          <a:lstStyle/>
          <a:p>
            <a:pPr>
              <a:defRPr/>
            </a:pPr>
            <a:fld id="{D66C7354-B0B5-4947-82EE-D6B98FD1C0AF}" type="slidenum">
              <a:rPr lang="en-US" altLang="zh-TW"/>
              <a:pPr>
                <a:defRPr/>
              </a:pPr>
              <a:t>16</a:t>
            </a:fld>
            <a:endParaRPr lang="en-US" altLang="zh-TW"/>
          </a:p>
        </p:txBody>
      </p:sp>
      <p:sp>
        <p:nvSpPr>
          <p:cNvPr id="23555" name="標題 1"/>
          <p:cNvSpPr>
            <a:spLocks noGrp="1"/>
          </p:cNvSpPr>
          <p:nvPr>
            <p:ph type="title"/>
          </p:nvPr>
        </p:nvSpPr>
        <p:spPr>
          <a:xfrm>
            <a:off x="457200" y="188913"/>
            <a:ext cx="8229600" cy="1143000"/>
          </a:xfrm>
        </p:spPr>
        <p:txBody>
          <a:bodyPr/>
          <a:lstStyle/>
          <a:p>
            <a:pPr algn="ctr" eaLnBrk="1" hangingPunct="1"/>
            <a:r>
              <a:rPr lang="zh-TW" altLang="en-US" sz="3600" dirty="0">
                <a:latin typeface="微軟正黑體" pitchFamily="34" charset="-120"/>
                <a:ea typeface="微軟正黑體" pitchFamily="34" charset="-120"/>
              </a:rPr>
              <a:t>工作</a:t>
            </a:r>
            <a:r>
              <a:rPr lang="zh-TW" altLang="en-US" sz="3600" dirty="0" smtClean="0">
                <a:latin typeface="微軟正黑體" pitchFamily="34" charset="-120"/>
                <a:ea typeface="微軟正黑體" pitchFamily="34" charset="-120"/>
              </a:rPr>
              <a:t>階段與知識對照表 </a:t>
            </a:r>
            <a:r>
              <a:rPr lang="en-US" altLang="zh-TW" sz="3600" dirty="0" smtClean="0">
                <a:latin typeface="微軟正黑體" pitchFamily="34" charset="-120"/>
                <a:ea typeface="微軟正黑體" pitchFamily="34" charset="-120"/>
              </a:rPr>
              <a:t>(</a:t>
            </a:r>
            <a:r>
              <a:rPr lang="zh-TW" altLang="en-US" sz="3600" dirty="0" smtClean="0">
                <a:latin typeface="微軟正黑體" pitchFamily="34" charset="-120"/>
                <a:ea typeface="微軟正黑體" pitchFamily="34" charset="-120"/>
              </a:rPr>
              <a:t>二</a:t>
            </a:r>
            <a:r>
              <a:rPr lang="en-US" altLang="zh-TW" sz="3600" dirty="0" smtClean="0">
                <a:latin typeface="微軟正黑體" pitchFamily="34" charset="-120"/>
                <a:ea typeface="微軟正黑體" pitchFamily="34" charset="-120"/>
              </a:rPr>
              <a:t>)</a:t>
            </a:r>
            <a:endParaRPr lang="zh-TW" altLang="en-US" sz="3600" dirty="0" smtClean="0">
              <a:latin typeface="微軟正黑體" pitchFamily="34" charset="-120"/>
              <a:ea typeface="微軟正黑體" pitchFamily="34" charset="-120"/>
            </a:endParaRPr>
          </a:p>
        </p:txBody>
      </p:sp>
      <p:graphicFrame>
        <p:nvGraphicFramePr>
          <p:cNvPr id="8" name="Group 4"/>
          <p:cNvGraphicFramePr>
            <a:graphicFrameLocks noGrp="1"/>
          </p:cNvGraphicFramePr>
          <p:nvPr>
            <p:extLst>
              <p:ext uri="{D42A27DB-BD31-4B8C-83A1-F6EECF244321}">
                <p14:modId xmlns:p14="http://schemas.microsoft.com/office/powerpoint/2010/main" val="3916141592"/>
              </p:ext>
            </p:extLst>
          </p:nvPr>
        </p:nvGraphicFramePr>
        <p:xfrm>
          <a:off x="611188" y="1670050"/>
          <a:ext cx="8075612" cy="4492706"/>
        </p:xfrm>
        <a:graphic>
          <a:graphicData uri="http://schemas.openxmlformats.org/drawingml/2006/table">
            <a:tbl>
              <a:tblPr>
                <a:tableStyleId>{22838BEF-8BB2-4498-84A7-C5851F593DF1}</a:tableStyleId>
              </a:tblPr>
              <a:tblGrid>
                <a:gridCol w="1632304"/>
                <a:gridCol w="2147769"/>
                <a:gridCol w="4295539"/>
              </a:tblGrid>
              <a:tr h="40695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1600" u="none" strike="noStrike" cap="none" normalizeH="0" baseline="0" dirty="0" smtClean="0">
                          <a:ln>
                            <a:noFill/>
                          </a:ln>
                          <a:effectLst/>
                        </a:rPr>
                        <a:t>工作階段名稱</a:t>
                      </a:r>
                      <a:endParaRPr kumimoji="1" lang="zh-TW" altLang="en-US" sz="1600" b="1" i="0" u="none" strike="noStrike" cap="none" normalizeH="0" baseline="0" dirty="0" smtClean="0">
                        <a:ln>
                          <a:noFill/>
                        </a:ln>
                        <a:solidFill>
                          <a:schemeClr val="tx1"/>
                        </a:solidFill>
                        <a:effectLst/>
                        <a:latin typeface="Tahoma" pitchFamily="34" charset="0"/>
                        <a:ea typeface="新細明體" pitchFamily="18" charset="-120"/>
                      </a:endParaRPr>
                    </a:p>
                  </a:txBody>
                  <a:tcPr marL="91444" marR="91444"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1600" u="none" strike="noStrike" cap="none" normalizeH="0" baseline="0" smtClean="0">
                          <a:ln>
                            <a:noFill/>
                          </a:ln>
                          <a:effectLst/>
                        </a:rPr>
                        <a:t>知識分類</a:t>
                      </a:r>
                      <a:endParaRPr kumimoji="1" lang="zh-TW" altLang="en-US" sz="2800" b="0" i="0" u="none" strike="noStrike" cap="none" normalizeH="0" baseline="0" smtClean="0">
                        <a:ln>
                          <a:noFill/>
                        </a:ln>
                        <a:solidFill>
                          <a:schemeClr val="tx1"/>
                        </a:solidFill>
                        <a:effectLst/>
                        <a:latin typeface="Tahoma" pitchFamily="34" charset="0"/>
                        <a:ea typeface="超研澤ＣＳ中黑" charset="-120"/>
                      </a:endParaRPr>
                    </a:p>
                  </a:txBody>
                  <a:tcPr marL="91444" marR="91444"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1600" u="none" strike="noStrike" cap="none" normalizeH="0" baseline="0" dirty="0" smtClean="0">
                          <a:ln>
                            <a:noFill/>
                          </a:ln>
                          <a:effectLst/>
                        </a:rPr>
                        <a:t>知識明細</a:t>
                      </a:r>
                      <a:endParaRPr kumimoji="1" lang="zh-TW" altLang="en-US" sz="2800" b="0" i="0" u="none" strike="noStrike" cap="none" normalizeH="0" baseline="0" dirty="0" smtClean="0">
                        <a:ln>
                          <a:noFill/>
                        </a:ln>
                        <a:solidFill>
                          <a:schemeClr val="tx1"/>
                        </a:solidFill>
                        <a:effectLst/>
                        <a:latin typeface="Tahoma" pitchFamily="34" charset="0"/>
                        <a:ea typeface="超研澤ＣＳ中黑" charset="-120"/>
                      </a:endParaRPr>
                    </a:p>
                  </a:txBody>
                  <a:tcPr marL="91444" marR="91444" marT="45717" marB="45717" horzOverflow="overflow"/>
                </a:tc>
              </a:tr>
              <a:tr h="957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600" u="none" strike="noStrike" cap="none" normalizeH="0" baseline="0" dirty="0" smtClean="0">
                          <a:ln>
                            <a:noFill/>
                          </a:ln>
                          <a:effectLst/>
                        </a:rPr>
                        <a:t>案件分階管制</a:t>
                      </a:r>
                      <a:endParaRPr kumimoji="1" lang="zh-TW" altLang="en-US" sz="1600" b="1" i="0" u="none" strike="noStrike" cap="none" normalizeH="0" baseline="0" dirty="0" smtClean="0">
                        <a:ln>
                          <a:noFill/>
                        </a:ln>
                        <a:solidFill>
                          <a:schemeClr val="tx1"/>
                        </a:solidFill>
                        <a:effectLst/>
                        <a:latin typeface="Tahoma" pitchFamily="34" charset="0"/>
                        <a:ea typeface="超研澤ＣＳ中黑" charset="-120"/>
                      </a:endParaRPr>
                    </a:p>
                  </a:txBody>
                  <a:tcPr marL="91444" marR="91444" marT="45717" marB="45717"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600" u="none" strike="noStrike" cap="none" normalizeH="0" baseline="0" dirty="0" smtClean="0">
                          <a:ln>
                            <a:noFill/>
                          </a:ln>
                          <a:effectLst/>
                        </a:rPr>
                        <a:t>專案管制知識</a:t>
                      </a:r>
                      <a:endParaRPr kumimoji="1" lang="en-US" altLang="zh-TW" sz="1600" u="none" strike="noStrike" cap="none" normalizeH="0" baseline="0" dirty="0" smtClean="0">
                        <a:ln>
                          <a:noFill/>
                        </a:ln>
                        <a:effectLs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600" u="none" strike="noStrike" cap="none" normalizeH="0" baseline="0" dirty="0" smtClean="0">
                          <a:ln>
                            <a:noFill/>
                          </a:ln>
                          <a:effectLst/>
                        </a:rPr>
                        <a:t>財務保管知識</a:t>
                      </a:r>
                      <a:endParaRPr kumimoji="1" lang="zh-TW" altLang="en-US" sz="1600" b="0" i="0" u="none" strike="noStrike" cap="none" normalizeH="0" baseline="0" dirty="0" smtClean="0">
                        <a:ln>
                          <a:noFill/>
                        </a:ln>
                        <a:solidFill>
                          <a:schemeClr val="tx1"/>
                        </a:solidFill>
                        <a:effectLst/>
                        <a:latin typeface="Tahoma" pitchFamily="34" charset="0"/>
                        <a:ea typeface="新細明體" pitchFamily="18" charset="-120"/>
                      </a:endParaRPr>
                    </a:p>
                  </a:txBody>
                  <a:tcPr marL="91444" marR="91444" marT="45717" marB="45717"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600" u="none" strike="noStrike" cap="none" normalizeH="0" baseline="0" dirty="0" smtClean="0">
                          <a:ln>
                            <a:noFill/>
                          </a:ln>
                          <a:effectLst/>
                        </a:rPr>
                        <a:t>公司成交案件目標知識 買賣案件管制知識</a:t>
                      </a:r>
                      <a:endParaRPr kumimoji="1" lang="en-US" altLang="zh-TW" sz="1600" u="none" strike="noStrike" cap="none" normalizeH="0" baseline="0" dirty="0" smtClean="0">
                        <a:ln>
                          <a:noFill/>
                        </a:ln>
                        <a:effectLs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600" u="none" strike="noStrike" cap="none" normalizeH="0" baseline="0" dirty="0" smtClean="0">
                          <a:ln>
                            <a:noFill/>
                          </a:ln>
                          <a:effectLst/>
                        </a:rPr>
                        <a:t>買賣案件成交關鍵知識 斡旋金收取保管知識</a:t>
                      </a:r>
                      <a:endParaRPr kumimoji="1" lang="en-US" altLang="zh-TW" sz="1600" u="none" strike="noStrike" cap="none" normalizeH="0" baseline="0" dirty="0" smtClean="0">
                        <a:ln>
                          <a:noFill/>
                        </a:ln>
                        <a:effectLs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600" u="none" strike="noStrike" cap="none" normalizeH="0" baseline="0" dirty="0" smtClean="0">
                          <a:ln>
                            <a:noFill/>
                          </a:ln>
                          <a:effectLst/>
                        </a:rPr>
                        <a:t>產權移轉金錢流動知識 房屋貸款知識</a:t>
                      </a:r>
                      <a:endParaRPr kumimoji="1" lang="zh-TW" altLang="en-US" sz="1600" b="0" i="0" u="none" strike="noStrike" cap="none" normalizeH="0" baseline="0" dirty="0" smtClean="0">
                        <a:ln>
                          <a:noFill/>
                        </a:ln>
                        <a:solidFill>
                          <a:schemeClr val="tx1"/>
                        </a:solidFill>
                        <a:effectLst/>
                        <a:latin typeface="Tahoma" pitchFamily="34" charset="0"/>
                        <a:ea typeface="超研澤ＣＳ中黑" charset="-120"/>
                      </a:endParaRPr>
                    </a:p>
                  </a:txBody>
                  <a:tcPr marL="91444" marR="91444" marT="45717" marB="45717" horzOverflow="overflow"/>
                </a:tc>
              </a:tr>
              <a:tr h="12130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600" u="none" strike="noStrike" cap="none" normalizeH="0" baseline="0" dirty="0" smtClean="0">
                          <a:ln>
                            <a:noFill/>
                          </a:ln>
                          <a:effectLst/>
                        </a:rPr>
                        <a:t>差異化服務提供</a:t>
                      </a:r>
                      <a:endParaRPr kumimoji="1" lang="zh-TW" altLang="en-US" sz="1600" b="1" i="0" u="none" strike="noStrike" cap="none" normalizeH="0" baseline="0" dirty="0" smtClean="0">
                        <a:ln>
                          <a:noFill/>
                        </a:ln>
                        <a:solidFill>
                          <a:schemeClr val="tx1"/>
                        </a:solidFill>
                        <a:effectLst/>
                        <a:latin typeface="Tahoma" pitchFamily="34" charset="0"/>
                        <a:ea typeface="超研澤ＣＳ中黑" charset="-120"/>
                      </a:endParaRPr>
                    </a:p>
                  </a:txBody>
                  <a:tcPr marL="91444" marR="91444" marT="45717" marB="45717"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600" u="none" strike="noStrike" cap="none" normalizeH="0" baseline="0" dirty="0" smtClean="0">
                          <a:ln>
                            <a:noFill/>
                          </a:ln>
                          <a:effectLst/>
                        </a:rPr>
                        <a:t>搬遷知識</a:t>
                      </a:r>
                      <a:endParaRPr kumimoji="1" lang="en-US" altLang="zh-TW" sz="1600" u="none" strike="noStrike" cap="none" normalizeH="0" baseline="0" dirty="0" smtClean="0">
                        <a:ln>
                          <a:noFill/>
                        </a:ln>
                        <a:effectLs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600" u="none" strike="noStrike" cap="none" normalizeH="0" baseline="0" dirty="0" smtClean="0">
                          <a:ln>
                            <a:noFill/>
                          </a:ln>
                          <a:effectLst/>
                        </a:rPr>
                        <a:t>修繕知識</a:t>
                      </a:r>
                      <a:endParaRPr kumimoji="1" lang="en-US" altLang="zh-TW" sz="1600" u="none" strike="noStrike" cap="none" normalizeH="0" baseline="0" dirty="0" smtClean="0">
                        <a:ln>
                          <a:noFill/>
                        </a:ln>
                        <a:effectLs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600" u="none" strike="noStrike" cap="none" normalizeH="0" baseline="0" dirty="0" smtClean="0">
                          <a:ln>
                            <a:noFill/>
                          </a:ln>
                          <a:effectLst/>
                        </a:rPr>
                        <a:t>裝潢知識</a:t>
                      </a:r>
                      <a:endParaRPr kumimoji="1" lang="en-US" altLang="zh-TW" sz="1600" b="0" i="0" u="none" strike="noStrike" cap="none" normalizeH="0" baseline="0" dirty="0" smtClean="0">
                        <a:ln>
                          <a:noFill/>
                        </a:ln>
                        <a:solidFill>
                          <a:schemeClr val="tx1"/>
                        </a:solidFill>
                        <a:effectLst/>
                        <a:latin typeface="Tahoma" pitchFamily="34" charset="0"/>
                        <a:ea typeface="超研澤ＣＳ中黑" charset="-120"/>
                      </a:endParaRPr>
                    </a:p>
                  </a:txBody>
                  <a:tcPr marL="91444" marR="91444" marT="45717" marB="45717"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600" u="none" strike="noStrike" cap="none" normalizeH="0" baseline="0" dirty="0" smtClean="0">
                          <a:ln>
                            <a:noFill/>
                          </a:ln>
                          <a:effectLst/>
                        </a:rPr>
                        <a:t>公司搬遷服務提供知識</a:t>
                      </a:r>
                      <a:endParaRPr kumimoji="1" lang="en-US" altLang="zh-TW" sz="1600" u="none" strike="noStrike" cap="none" normalizeH="0" baseline="0" dirty="0" smtClean="0">
                        <a:ln>
                          <a:noFill/>
                        </a:ln>
                        <a:effectLs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600" u="none" strike="noStrike" cap="none" normalizeH="0" baseline="0" dirty="0" smtClean="0">
                          <a:ln>
                            <a:noFill/>
                          </a:ln>
                          <a:effectLst/>
                        </a:rPr>
                        <a:t>公司修繕服務提供知識</a:t>
                      </a:r>
                      <a:endParaRPr kumimoji="1" lang="en-US" altLang="zh-TW" sz="1600" u="none" strike="noStrike" cap="none" normalizeH="0" baseline="0" dirty="0" smtClean="0">
                        <a:ln>
                          <a:noFill/>
                        </a:ln>
                        <a:effectLs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600" u="none" strike="noStrike" cap="none" normalizeH="0" baseline="0" dirty="0" smtClean="0">
                          <a:ln>
                            <a:noFill/>
                          </a:ln>
                          <a:effectLst/>
                        </a:rPr>
                        <a:t>公司房屋裝潢提供知識</a:t>
                      </a:r>
                      <a:endParaRPr kumimoji="1" lang="en-US" altLang="zh-TW" sz="1600" u="none" strike="noStrike" cap="none" normalizeH="0" baseline="0" dirty="0" smtClean="0">
                        <a:ln>
                          <a:noFill/>
                        </a:ln>
                        <a:effectLs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600" u="none" strike="noStrike" cap="none" normalizeH="0" baseline="0" dirty="0" smtClean="0">
                          <a:ln>
                            <a:noFill/>
                          </a:ln>
                          <a:effectLst/>
                        </a:rPr>
                        <a:t>同行相關差異化服務比較知識</a:t>
                      </a:r>
                      <a:endParaRPr kumimoji="1" lang="zh-TW" altLang="en-US" sz="1600" b="0" i="0" u="none" strike="noStrike" cap="none" normalizeH="0" baseline="0" dirty="0" smtClean="0">
                        <a:ln>
                          <a:noFill/>
                        </a:ln>
                        <a:solidFill>
                          <a:schemeClr val="tx1"/>
                        </a:solidFill>
                        <a:effectLst/>
                        <a:latin typeface="Tahoma" pitchFamily="34" charset="0"/>
                        <a:ea typeface="超研澤ＣＳ中黑" charset="-120"/>
                      </a:endParaRPr>
                    </a:p>
                  </a:txBody>
                  <a:tcPr marL="91444" marR="91444" marT="45717" marB="45717" horzOverflow="overflow"/>
                </a:tc>
              </a:tr>
              <a:tr h="957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600" u="none" strike="noStrike" cap="none" normalizeH="0" baseline="0" dirty="0" smtClean="0">
                          <a:ln>
                            <a:noFill/>
                          </a:ln>
                          <a:effectLst/>
                        </a:rPr>
                        <a:t>點、交屋</a:t>
                      </a:r>
                      <a:endParaRPr kumimoji="1" lang="zh-TW" altLang="en-US" sz="1600" b="1" i="0" u="none" strike="noStrike" cap="none" normalizeH="0" baseline="0" dirty="0" smtClean="0">
                        <a:ln>
                          <a:noFill/>
                        </a:ln>
                        <a:solidFill>
                          <a:schemeClr val="tx1"/>
                        </a:solidFill>
                        <a:effectLst/>
                        <a:latin typeface="Tahoma" pitchFamily="34" charset="0"/>
                        <a:ea typeface="超研澤ＣＳ中黑" charset="-120"/>
                      </a:endParaRPr>
                    </a:p>
                  </a:txBody>
                  <a:tcPr marL="91444" marR="91444" marT="45717" marB="45717"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600" u="none" strike="noStrike" cap="none" normalizeH="0" baseline="0" dirty="0" smtClean="0">
                          <a:ln>
                            <a:noFill/>
                          </a:ln>
                          <a:effectLst/>
                        </a:rPr>
                        <a:t>專案管制知識</a:t>
                      </a:r>
                      <a:endParaRPr kumimoji="1" lang="en-US" altLang="zh-TW" sz="1600" u="none" strike="noStrike" cap="none" normalizeH="0" baseline="0" dirty="0" smtClean="0">
                        <a:ln>
                          <a:noFill/>
                        </a:ln>
                        <a:effectLs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600" u="none" strike="noStrike" cap="none" normalizeH="0" baseline="0" dirty="0" smtClean="0">
                          <a:ln>
                            <a:noFill/>
                          </a:ln>
                          <a:effectLst/>
                        </a:rPr>
                        <a:t>服務履約知識</a:t>
                      </a:r>
                      <a:endParaRPr kumimoji="1" lang="zh-TW" altLang="en-US" sz="1600" b="0" i="0" u="none" strike="noStrike" cap="none" normalizeH="0" baseline="0" dirty="0" smtClean="0">
                        <a:ln>
                          <a:noFill/>
                        </a:ln>
                        <a:solidFill>
                          <a:schemeClr val="tx1"/>
                        </a:solidFill>
                        <a:effectLst/>
                        <a:latin typeface="Tahoma" pitchFamily="34" charset="0"/>
                        <a:ea typeface="超研澤ＣＳ中黑" charset="-120"/>
                      </a:endParaRPr>
                    </a:p>
                  </a:txBody>
                  <a:tcPr marL="91444" marR="91444" marT="45717" marB="45717"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600" u="none" strike="noStrike" cap="none" normalizeH="0" baseline="0" dirty="0" smtClean="0">
                          <a:ln>
                            <a:noFill/>
                          </a:ln>
                          <a:effectLst/>
                        </a:rPr>
                        <a:t>房屋產權移轉管制知識</a:t>
                      </a:r>
                      <a:endParaRPr kumimoji="1" lang="en-US" altLang="zh-TW" sz="1600" u="none" strike="noStrike" cap="none" normalizeH="0" baseline="0" dirty="0" smtClean="0">
                        <a:ln>
                          <a:noFill/>
                        </a:ln>
                        <a:effectLs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600" u="none" strike="noStrike" cap="none" normalizeH="0" baseline="0" dirty="0" smtClean="0">
                          <a:ln>
                            <a:noFill/>
                          </a:ln>
                          <a:effectLst/>
                        </a:rPr>
                        <a:t>產權移轉相關跑腿服務知識</a:t>
                      </a:r>
                      <a:endParaRPr kumimoji="1" lang="en-US" altLang="zh-TW" sz="1600" u="none" strike="noStrike" cap="none" normalizeH="0" baseline="0" dirty="0" smtClean="0">
                        <a:ln>
                          <a:noFill/>
                        </a:ln>
                        <a:effectLs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600" u="none" strike="noStrike" cap="none" normalizeH="0" baseline="0" dirty="0" smtClean="0">
                          <a:ln>
                            <a:noFill/>
                          </a:ln>
                          <a:effectLst/>
                        </a:rPr>
                        <a:t>買賣雙方房屋點、交知識</a:t>
                      </a:r>
                      <a:endParaRPr kumimoji="1" lang="zh-TW" altLang="en-US" sz="1600" b="0" i="0" u="none" strike="noStrike" cap="none" normalizeH="0" baseline="0" dirty="0" smtClean="0">
                        <a:ln>
                          <a:noFill/>
                        </a:ln>
                        <a:solidFill>
                          <a:schemeClr val="tx1"/>
                        </a:solidFill>
                        <a:effectLst/>
                        <a:latin typeface="Tahoma" pitchFamily="34" charset="0"/>
                        <a:ea typeface="超研澤ＣＳ中黑" charset="-120"/>
                      </a:endParaRPr>
                    </a:p>
                  </a:txBody>
                  <a:tcPr marL="91444" marR="91444" marT="45717" marB="45717" horzOverflow="overflow"/>
                </a:tc>
              </a:tr>
              <a:tr h="957550">
                <a:tc>
                  <a:txBody>
                    <a:bodyPr/>
                    <a:lstStyle/>
                    <a:p>
                      <a:r>
                        <a:rPr kumimoji="1" lang="zh-TW" altLang="en-US" sz="1600" u="none" strike="noStrike" kern="1200" cap="none" normalizeH="0" baseline="0" dirty="0" smtClean="0">
                          <a:ln>
                            <a:noFill/>
                          </a:ln>
                          <a:effectLst/>
                        </a:rPr>
                        <a:t>案件結案</a:t>
                      </a:r>
                      <a:endParaRPr kumimoji="1" lang="zh-TW" altLang="en-US" sz="1600" b="1" i="0" u="none" strike="noStrike" kern="1200" cap="none" normalizeH="0" baseline="0" dirty="0" smtClean="0">
                        <a:ln>
                          <a:noFill/>
                        </a:ln>
                        <a:solidFill>
                          <a:schemeClr val="tx1"/>
                        </a:solidFill>
                        <a:effectLst/>
                        <a:latin typeface="新細明體" pitchFamily="18" charset="-120"/>
                        <a:ea typeface="新細明體" pitchFamily="18" charset="-120"/>
                        <a:cs typeface="+mn-cs"/>
                      </a:endParaRPr>
                    </a:p>
                  </a:txBody>
                  <a:tcPr marL="91444" marR="91444" marT="45717" marB="45717" horzOverflow="overflow"/>
                </a:tc>
                <a:tc>
                  <a:txBody>
                    <a:bodyPr/>
                    <a:lstStyle/>
                    <a:p>
                      <a:r>
                        <a:rPr kumimoji="1" lang="zh-TW" altLang="en-US" sz="1600" u="none" strike="noStrike" kern="1200" cap="none" normalizeH="0" baseline="0" dirty="0" smtClean="0">
                          <a:ln>
                            <a:noFill/>
                          </a:ln>
                          <a:effectLst/>
                        </a:rPr>
                        <a:t>結案資料歸檔知識</a:t>
                      </a:r>
                      <a:endParaRPr kumimoji="1" lang="en-US" altLang="zh-TW" sz="1600" u="none" strike="noStrike" kern="1200" cap="none" normalizeH="0" baseline="0" dirty="0" smtClean="0">
                        <a:ln>
                          <a:noFill/>
                        </a:ln>
                        <a:effectLst/>
                      </a:endParaRPr>
                    </a:p>
                    <a:p>
                      <a:r>
                        <a:rPr kumimoji="1" lang="zh-TW" altLang="en-US" sz="1600" u="none" strike="noStrike" kern="1200" cap="none" normalizeH="0" baseline="0" dirty="0" smtClean="0">
                          <a:ln>
                            <a:noFill/>
                          </a:ln>
                          <a:effectLst/>
                        </a:rPr>
                        <a:t>數據分析知識</a:t>
                      </a:r>
                      <a:endParaRPr kumimoji="1" lang="en-US" altLang="zh-TW" sz="1600" u="none" strike="noStrike" kern="1200" cap="none" normalizeH="0" baseline="0" dirty="0" smtClean="0">
                        <a:ln>
                          <a:noFill/>
                        </a:ln>
                        <a:effectLst/>
                      </a:endParaRPr>
                    </a:p>
                    <a:p>
                      <a:endParaRPr kumimoji="1" lang="zh-TW" altLang="en-US" sz="1600" b="0" i="0" u="none" strike="noStrike" kern="1200" cap="none" normalizeH="0" baseline="0" dirty="0" smtClean="0">
                        <a:ln>
                          <a:noFill/>
                        </a:ln>
                        <a:solidFill>
                          <a:schemeClr val="tx1"/>
                        </a:solidFill>
                        <a:effectLst/>
                        <a:latin typeface="新細明體" pitchFamily="18" charset="-120"/>
                        <a:ea typeface="新細明體" pitchFamily="18" charset="-120"/>
                        <a:cs typeface="+mn-cs"/>
                      </a:endParaRPr>
                    </a:p>
                  </a:txBody>
                  <a:tcPr marL="91444" marR="91444" marT="45717" marB="45717"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600" u="none" strike="noStrike" kern="1200" cap="none" normalizeH="0" baseline="0" dirty="0" smtClean="0">
                          <a:ln>
                            <a:noFill/>
                          </a:ln>
                          <a:effectLst/>
                        </a:rPr>
                        <a:t>公司買賣案件結案程序知識</a:t>
                      </a:r>
                      <a:endParaRPr kumimoji="1" lang="en-US" altLang="zh-TW" sz="1600" u="none" strike="noStrike" kern="1200" cap="none" normalizeH="0" baseline="0" dirty="0" smtClean="0">
                        <a:ln>
                          <a:noFill/>
                        </a:ln>
                        <a:effectLs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600" u="none" strike="noStrike" kern="1200" cap="none" normalizeH="0" baseline="0" dirty="0" smtClean="0">
                          <a:ln>
                            <a:noFill/>
                          </a:ln>
                          <a:effectLst/>
                        </a:rPr>
                        <a:t>後續顧客服務追蹤知識</a:t>
                      </a:r>
                      <a:endParaRPr kumimoji="1" lang="en-US" altLang="zh-TW" sz="1600" u="none" strike="noStrike" kern="1200" cap="none" normalizeH="0" baseline="0" dirty="0" smtClean="0">
                        <a:ln>
                          <a:noFill/>
                        </a:ln>
                        <a:effectLs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600" u="none" strike="noStrike" kern="1200" cap="none" normalizeH="0" baseline="0" dirty="0" smtClean="0">
                          <a:ln>
                            <a:noFill/>
                          </a:ln>
                          <a:effectLst/>
                        </a:rPr>
                        <a:t>公司市場交易數據分析知識</a:t>
                      </a:r>
                      <a:endParaRPr kumimoji="1" lang="zh-TW" altLang="en-US" sz="1600" b="0" i="0" u="none" strike="noStrike" kern="1200" cap="none" normalizeH="0" baseline="0" dirty="0" smtClean="0">
                        <a:ln>
                          <a:noFill/>
                        </a:ln>
                        <a:solidFill>
                          <a:schemeClr val="tx1"/>
                        </a:solidFill>
                        <a:effectLst/>
                        <a:latin typeface="新細明體" pitchFamily="18" charset="-120"/>
                        <a:ea typeface="新細明體" pitchFamily="18" charset="-120"/>
                        <a:cs typeface="+mn-cs"/>
                      </a:endParaRPr>
                    </a:p>
                  </a:txBody>
                  <a:tcPr marL="91444" marR="91444" marT="45717" marB="45717" horzOverflow="overflow"/>
                </a:tc>
              </a:tr>
            </a:tbl>
          </a:graphicData>
        </a:graphic>
      </p:graphicFrame>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704850"/>
            <a:ext cx="8229600" cy="707926"/>
          </a:xfrm>
        </p:spPr>
        <p:txBody>
          <a:bodyPr/>
          <a:lstStyle/>
          <a:p>
            <a:pPr algn="ctr"/>
            <a:r>
              <a:rPr lang="zh-TW" altLang="en-US" sz="3600" dirty="0" smtClean="0"/>
              <a:t>房仲知識管理與創新</a:t>
            </a:r>
            <a:endParaRPr lang="zh-TW" altLang="en-US" sz="3600" dirty="0"/>
          </a:p>
        </p:txBody>
      </p:sp>
      <p:graphicFrame>
        <p:nvGraphicFramePr>
          <p:cNvPr id="6" name="內容版面配置區 5"/>
          <p:cNvGraphicFramePr>
            <a:graphicFrameLocks noGrp="1"/>
          </p:cNvGraphicFramePr>
          <p:nvPr>
            <p:ph idx="1"/>
            <p:extLst>
              <p:ext uri="{D42A27DB-BD31-4B8C-83A1-F6EECF244321}">
                <p14:modId xmlns:p14="http://schemas.microsoft.com/office/powerpoint/2010/main" val="496998954"/>
              </p:ext>
            </p:extLst>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397325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標題 1"/>
          <p:cNvSpPr>
            <a:spLocks noGrp="1"/>
          </p:cNvSpPr>
          <p:nvPr>
            <p:ph type="title"/>
          </p:nvPr>
        </p:nvSpPr>
        <p:spPr/>
        <p:txBody>
          <a:bodyPr/>
          <a:lstStyle/>
          <a:p>
            <a:pPr algn="ctr" eaLnBrk="1" hangingPunct="1"/>
            <a:r>
              <a:rPr lang="zh-TW" altLang="en-US" sz="3600" dirty="0" smtClean="0">
                <a:latin typeface="微軟正黑體" pitchFamily="34" charset="-120"/>
                <a:ea typeface="微軟正黑體" pitchFamily="34" charset="-120"/>
              </a:rPr>
              <a:t>知識管理與創新</a:t>
            </a:r>
            <a:r>
              <a:rPr lang="en-US" altLang="zh-TW" sz="3600" dirty="0" smtClean="0">
                <a:latin typeface="微軟正黑體" pitchFamily="34" charset="-120"/>
                <a:ea typeface="微軟正黑體" pitchFamily="34" charset="-120"/>
              </a:rPr>
              <a:t>_</a:t>
            </a:r>
            <a:r>
              <a:rPr lang="zh-TW" altLang="en-US" sz="3600" dirty="0" smtClean="0">
                <a:latin typeface="微軟正黑體" pitchFamily="34" charset="-120"/>
                <a:ea typeface="微軟正黑體" pitchFamily="34" charset="-120"/>
              </a:rPr>
              <a:t>知識地圖</a:t>
            </a:r>
            <a:r>
              <a:rPr lang="en-US" altLang="zh-TW" sz="3600" dirty="0" smtClean="0">
                <a:latin typeface="微軟正黑體" pitchFamily="34" charset="-120"/>
                <a:ea typeface="微軟正黑體" pitchFamily="34" charset="-120"/>
              </a:rPr>
              <a:t>-1</a:t>
            </a:r>
            <a:r>
              <a:rPr lang="en-US" altLang="zh-TW" sz="3600" b="1" dirty="0" smtClean="0">
                <a:latin typeface="新細明體" pitchFamily="18" charset="-120"/>
                <a:ea typeface="新細明體" pitchFamily="18" charset="-120"/>
              </a:rPr>
              <a:t/>
            </a:r>
            <a:br>
              <a:rPr lang="en-US" altLang="zh-TW" sz="3600" b="1" dirty="0" smtClean="0">
                <a:latin typeface="新細明體" pitchFamily="18" charset="-120"/>
                <a:ea typeface="新細明體" pitchFamily="18" charset="-120"/>
              </a:rPr>
            </a:br>
            <a:endParaRPr lang="zh-TW" altLang="en-US" sz="3600" dirty="0" smtClean="0"/>
          </a:p>
        </p:txBody>
      </p:sp>
      <p:grpSp>
        <p:nvGrpSpPr>
          <p:cNvPr id="24579" name="Group 3"/>
          <p:cNvGrpSpPr>
            <a:grpSpLocks/>
          </p:cNvGrpSpPr>
          <p:nvPr/>
        </p:nvGrpSpPr>
        <p:grpSpPr bwMode="auto">
          <a:xfrm>
            <a:off x="142875" y="1479550"/>
            <a:ext cx="8858250" cy="5192713"/>
            <a:chOff x="703" y="935"/>
            <a:chExt cx="4446" cy="1824"/>
          </a:xfrm>
        </p:grpSpPr>
        <p:grpSp>
          <p:nvGrpSpPr>
            <p:cNvPr id="24580" name="Group 4"/>
            <p:cNvGrpSpPr>
              <a:grpSpLocks/>
            </p:cNvGrpSpPr>
            <p:nvPr/>
          </p:nvGrpSpPr>
          <p:grpSpPr bwMode="auto">
            <a:xfrm>
              <a:off x="703" y="935"/>
              <a:ext cx="4446" cy="862"/>
              <a:chOff x="703" y="935"/>
              <a:chExt cx="4446" cy="454"/>
            </a:xfrm>
          </p:grpSpPr>
          <p:sp>
            <p:nvSpPr>
              <p:cNvPr id="11" name="Rectangle 5"/>
              <p:cNvSpPr>
                <a:spLocks noChangeArrowheads="1"/>
              </p:cNvSpPr>
              <p:nvPr/>
            </p:nvSpPr>
            <p:spPr bwMode="auto">
              <a:xfrm>
                <a:off x="703" y="935"/>
                <a:ext cx="454" cy="454"/>
              </a:xfrm>
              <a:prstGeom prst="rect">
                <a:avLst/>
              </a:prstGeom>
              <a:solidFill>
                <a:srgbClr val="64633C"/>
              </a:solidFill>
              <a:ln w="9525" algn="ctr">
                <a:noFill/>
                <a:miter lim="800000"/>
                <a:headEnd/>
                <a:tailEnd/>
              </a:ln>
              <a:effectLst>
                <a:outerShdw dist="71842" dir="2700000" algn="ctr" rotWithShape="0">
                  <a:srgbClr val="996600">
                    <a:alpha val="50000"/>
                  </a:srgbClr>
                </a:outerShdw>
              </a:effectLst>
            </p:spPr>
            <p:txBody>
              <a:bodyPr wrap="none" anchor="ctr"/>
              <a:lstStyle/>
              <a:p>
                <a:pPr algn="ctr">
                  <a:defRPr/>
                </a:pPr>
                <a:r>
                  <a:rPr lang="en-US" altLang="zh-TW" sz="3200" b="1">
                    <a:solidFill>
                      <a:schemeClr val="bg1"/>
                    </a:solidFill>
                    <a:latin typeface="Arial" charset="0"/>
                    <a:ea typeface="標楷體" pitchFamily="65" charset="-120"/>
                    <a:cs typeface="Arial" charset="0"/>
                  </a:rPr>
                  <a:t>1</a:t>
                </a:r>
                <a:endParaRPr lang="en-US" altLang="ja-JP" sz="3200" b="1">
                  <a:solidFill>
                    <a:schemeClr val="bg1"/>
                  </a:solidFill>
                  <a:latin typeface="Arial" charset="0"/>
                  <a:ea typeface="標楷體" pitchFamily="65" charset="-120"/>
                  <a:cs typeface="Arial" charset="0"/>
                </a:endParaRPr>
              </a:p>
            </p:txBody>
          </p:sp>
          <p:sp>
            <p:nvSpPr>
              <p:cNvPr id="12" name="Rectangle 6"/>
              <p:cNvSpPr>
                <a:spLocks noChangeArrowheads="1"/>
              </p:cNvSpPr>
              <p:nvPr/>
            </p:nvSpPr>
            <p:spPr bwMode="auto">
              <a:xfrm>
                <a:off x="1157" y="935"/>
                <a:ext cx="3992" cy="454"/>
              </a:xfrm>
              <a:prstGeom prst="rect">
                <a:avLst/>
              </a:prstGeom>
              <a:solidFill>
                <a:srgbClr val="F7F6C1"/>
              </a:solidFill>
              <a:ln w="9525" algn="ctr">
                <a:noFill/>
                <a:miter lim="800000"/>
                <a:headEnd/>
                <a:tailEnd/>
              </a:ln>
              <a:effectLst>
                <a:outerShdw dist="71842" dir="2700000" algn="ctr" rotWithShape="0">
                  <a:srgbClr val="996600">
                    <a:alpha val="50000"/>
                  </a:srgbClr>
                </a:outerShdw>
              </a:effectLst>
            </p:spPr>
            <p:txBody>
              <a:bodyPr anchor="ctr"/>
              <a:lstStyle/>
              <a:p>
                <a:pPr>
                  <a:defRPr/>
                </a:pPr>
                <a:r>
                  <a:rPr lang="en-US" altLang="zh-TW" sz="2000" dirty="0">
                    <a:solidFill>
                      <a:schemeClr val="accent1"/>
                    </a:solidFill>
                  </a:rPr>
                  <a:t>E</a:t>
                </a:r>
                <a:r>
                  <a:rPr lang="zh-TW" altLang="en-US" sz="2000" dirty="0">
                    <a:solidFill>
                      <a:schemeClr val="accent1"/>
                    </a:solidFill>
                  </a:rPr>
                  <a:t>化專案小組</a:t>
                </a:r>
                <a:r>
                  <a:rPr lang="en-US" altLang="zh-TW" sz="2000" dirty="0"/>
                  <a:t/>
                </a:r>
                <a:br>
                  <a:rPr lang="en-US" altLang="zh-TW" sz="2000" dirty="0"/>
                </a:br>
                <a:r>
                  <a:rPr lang="zh-TW" altLang="en-US" sz="2000" dirty="0"/>
                  <a:t>信義房屋於</a:t>
                </a:r>
                <a:r>
                  <a:rPr lang="en-US" altLang="zh-TW" sz="2000" dirty="0"/>
                  <a:t>1989</a:t>
                </a:r>
                <a:r>
                  <a:rPr lang="zh-TW" altLang="en-US" sz="2000" dirty="0"/>
                  <a:t>年進行電腦化，全力打造一個</a:t>
                </a:r>
                <a:r>
                  <a:rPr lang="en-US" altLang="zh-TW" sz="2000" dirty="0"/>
                  <a:t>e</a:t>
                </a:r>
                <a:r>
                  <a:rPr lang="zh-TW" altLang="en-US" sz="2000" dirty="0"/>
                  <a:t>化的環境，且推動</a:t>
                </a:r>
                <a:r>
                  <a:rPr lang="zh-TW" altLang="zh-TW" sz="2000" dirty="0"/>
                  <a:t>各項作業的系統管理，以發展管理資訊系統。早期該公司的各項作業的流程，均採行人員以手寫的方式進行記錄，但自企業內部引進電腦系統之後，便全面加強組織員工使用電腦來處理日常工作的各項作業流程，以加強電腦資料的健全，更採用</a:t>
                </a:r>
                <a:r>
                  <a:rPr lang="en-US" altLang="zh-TW" sz="2000" dirty="0"/>
                  <a:t>Intranet</a:t>
                </a:r>
                <a:r>
                  <a:rPr lang="zh-TW" altLang="zh-TW" sz="2000" dirty="0"/>
                  <a:t>環境及辦公室自動化，也為第一線經紀人員配置筆記型電腦，以提高服務效率。且信義的</a:t>
                </a:r>
                <a:r>
                  <a:rPr lang="en-US" altLang="zh-TW" sz="2000" dirty="0"/>
                  <a:t>e</a:t>
                </a:r>
                <a:r>
                  <a:rPr lang="zh-TW" altLang="zh-TW" sz="2000" dirty="0"/>
                  <a:t>化專案小組，已經導入寬頻網路，更使得組織內部網路通訊基礎的暢通。</a:t>
                </a:r>
              </a:p>
            </p:txBody>
          </p:sp>
        </p:grpSp>
        <p:grpSp>
          <p:nvGrpSpPr>
            <p:cNvPr id="24581" name="Group 7"/>
            <p:cNvGrpSpPr>
              <a:grpSpLocks/>
            </p:cNvGrpSpPr>
            <p:nvPr/>
          </p:nvGrpSpPr>
          <p:grpSpPr bwMode="auto">
            <a:xfrm>
              <a:off x="703" y="1846"/>
              <a:ext cx="4446" cy="913"/>
              <a:chOff x="703" y="913"/>
              <a:chExt cx="4446" cy="481"/>
            </a:xfrm>
          </p:grpSpPr>
          <p:sp>
            <p:nvSpPr>
              <p:cNvPr id="9" name="Rectangle 8"/>
              <p:cNvSpPr>
                <a:spLocks noChangeArrowheads="1"/>
              </p:cNvSpPr>
              <p:nvPr/>
            </p:nvSpPr>
            <p:spPr bwMode="auto">
              <a:xfrm>
                <a:off x="703" y="914"/>
                <a:ext cx="454" cy="480"/>
              </a:xfrm>
              <a:prstGeom prst="rect">
                <a:avLst/>
              </a:prstGeom>
              <a:solidFill>
                <a:srgbClr val="64633C"/>
              </a:solidFill>
              <a:ln w="9525" algn="ctr">
                <a:noFill/>
                <a:miter lim="800000"/>
                <a:headEnd/>
                <a:tailEnd/>
              </a:ln>
              <a:effectLst>
                <a:outerShdw dist="71842" dir="2700000" algn="ctr" rotWithShape="0">
                  <a:srgbClr val="996600">
                    <a:alpha val="50000"/>
                  </a:srgbClr>
                </a:outerShdw>
              </a:effectLst>
            </p:spPr>
            <p:txBody>
              <a:bodyPr wrap="none" anchor="ctr"/>
              <a:lstStyle/>
              <a:p>
                <a:pPr algn="ctr">
                  <a:defRPr/>
                </a:pPr>
                <a:r>
                  <a:rPr lang="en-US" altLang="zh-TW" sz="3200" b="1">
                    <a:solidFill>
                      <a:schemeClr val="bg1"/>
                    </a:solidFill>
                    <a:latin typeface="Arial" charset="0"/>
                    <a:ea typeface="標楷體" pitchFamily="65" charset="-120"/>
                    <a:cs typeface="Arial" charset="0"/>
                  </a:rPr>
                  <a:t>2</a:t>
                </a:r>
                <a:endParaRPr lang="en-US" altLang="ja-JP" sz="3200" b="1">
                  <a:solidFill>
                    <a:schemeClr val="bg1"/>
                  </a:solidFill>
                  <a:latin typeface="Arial" charset="0"/>
                  <a:ea typeface="標楷體" pitchFamily="65" charset="-120"/>
                  <a:cs typeface="Arial" charset="0"/>
                </a:endParaRPr>
              </a:p>
            </p:txBody>
          </p:sp>
          <p:sp>
            <p:nvSpPr>
              <p:cNvPr id="10" name="Rectangle 9"/>
              <p:cNvSpPr>
                <a:spLocks noChangeArrowheads="1"/>
              </p:cNvSpPr>
              <p:nvPr/>
            </p:nvSpPr>
            <p:spPr bwMode="auto">
              <a:xfrm>
                <a:off x="1157" y="913"/>
                <a:ext cx="3992" cy="480"/>
              </a:xfrm>
              <a:prstGeom prst="rect">
                <a:avLst/>
              </a:prstGeom>
              <a:solidFill>
                <a:srgbClr val="F7F6C1"/>
              </a:solidFill>
              <a:ln w="9525" algn="ctr">
                <a:noFill/>
                <a:miter lim="800000"/>
                <a:headEnd/>
                <a:tailEnd/>
              </a:ln>
              <a:effectLst>
                <a:outerShdw dist="71842" dir="2700000" algn="ctr" rotWithShape="0">
                  <a:srgbClr val="996600">
                    <a:alpha val="50000"/>
                  </a:srgbClr>
                </a:outerShdw>
              </a:effectLst>
            </p:spPr>
            <p:txBody>
              <a:bodyPr anchor="ctr"/>
              <a:lstStyle/>
              <a:p>
                <a:pPr>
                  <a:defRPr/>
                </a:pPr>
                <a:r>
                  <a:rPr lang="zh-TW" altLang="zh-TW" dirty="0">
                    <a:solidFill>
                      <a:schemeClr val="accent1"/>
                    </a:solidFill>
                  </a:rPr>
                  <a:t>房屋資訊多媒體導覽系統</a:t>
                </a:r>
              </a:p>
              <a:p>
                <a:pPr>
                  <a:defRPr/>
                </a:pPr>
                <a:r>
                  <a:rPr lang="en-US" altLang="zh-TW" dirty="0"/>
                  <a:t>2002</a:t>
                </a:r>
                <a:r>
                  <a:rPr lang="zh-TW" altLang="zh-TW" dirty="0"/>
                  <a:t>年信義導入了「房屋資訊多媒體導覽系統」，其系統最主要的特色是，讓顧客能透過該系統得知現行的房屋廣告，且透過觸控式面板大型的字體，及簡單易懂的操作介面，可使高齡的顧客也能操作自如，在第一時間獲得公司最新的房屋買賣資訊。「房屋資訊多媒體導覽系統」成功的擺脫了一般顧客對於房屋業將廣告單貼滿玻璃櫥窗的刻板印象，也因為系統能夠容納的廣告單數量，相對於列示在櫥窗的數量是非常多的，因此顧客不但可以不用在擁塞的騎樓看廣告單，且透過系統更可以獲得更多的資訊，信義房屋也相信此種創新設計可更進一步拉進與顧客的距離。</a:t>
                </a:r>
              </a:p>
            </p:txBody>
          </p:sp>
        </p:grpSp>
      </p:grpSp>
    </p:spTree>
    <p:extLst>
      <p:ext uri="{BB962C8B-B14F-4D97-AF65-F5344CB8AC3E}">
        <p14:creationId xmlns:p14="http://schemas.microsoft.com/office/powerpoint/2010/main" val="25714377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標題 1"/>
          <p:cNvSpPr>
            <a:spLocks noGrp="1"/>
          </p:cNvSpPr>
          <p:nvPr>
            <p:ph type="title"/>
          </p:nvPr>
        </p:nvSpPr>
        <p:spPr/>
        <p:txBody>
          <a:bodyPr/>
          <a:lstStyle/>
          <a:p>
            <a:pPr algn="ctr" eaLnBrk="1" hangingPunct="1"/>
            <a:r>
              <a:rPr lang="zh-TW" altLang="en-US" sz="3600" dirty="0" smtClean="0">
                <a:latin typeface="微軟正黑體" pitchFamily="34" charset="-120"/>
                <a:ea typeface="微軟正黑體" pitchFamily="34" charset="-120"/>
              </a:rPr>
              <a:t>知識管理與創新</a:t>
            </a:r>
            <a:r>
              <a:rPr lang="en-US" altLang="zh-TW" sz="3600" dirty="0" smtClean="0">
                <a:latin typeface="微軟正黑體" pitchFamily="34" charset="-120"/>
                <a:ea typeface="微軟正黑體" pitchFamily="34" charset="-120"/>
              </a:rPr>
              <a:t>_</a:t>
            </a:r>
            <a:r>
              <a:rPr lang="zh-TW" altLang="en-US" sz="3600" dirty="0" smtClean="0">
                <a:latin typeface="微軟正黑體" pitchFamily="34" charset="-120"/>
                <a:ea typeface="微軟正黑體" pitchFamily="34" charset="-120"/>
              </a:rPr>
              <a:t>知識地圖</a:t>
            </a:r>
            <a:r>
              <a:rPr lang="en-US" altLang="zh-TW" sz="3600" dirty="0" smtClean="0">
                <a:latin typeface="微軟正黑體" pitchFamily="34" charset="-120"/>
                <a:ea typeface="微軟正黑體" pitchFamily="34" charset="-120"/>
              </a:rPr>
              <a:t>-2</a:t>
            </a:r>
            <a:r>
              <a:rPr lang="en-US" altLang="zh-TW" sz="3600" b="1" dirty="0" smtClean="0">
                <a:latin typeface="新細明體" pitchFamily="18" charset="-120"/>
                <a:ea typeface="新細明體" pitchFamily="18" charset="-120"/>
              </a:rPr>
              <a:t/>
            </a:r>
            <a:br>
              <a:rPr lang="en-US" altLang="zh-TW" sz="3600" b="1" dirty="0" smtClean="0">
                <a:latin typeface="新細明體" pitchFamily="18" charset="-120"/>
                <a:ea typeface="新細明體" pitchFamily="18" charset="-120"/>
              </a:rPr>
            </a:br>
            <a:endParaRPr lang="zh-TW" altLang="en-US" sz="3600" dirty="0" smtClean="0"/>
          </a:p>
        </p:txBody>
      </p:sp>
      <p:grpSp>
        <p:nvGrpSpPr>
          <p:cNvPr id="25603" name="Group 4"/>
          <p:cNvGrpSpPr>
            <a:grpSpLocks/>
          </p:cNvGrpSpPr>
          <p:nvPr/>
        </p:nvGrpSpPr>
        <p:grpSpPr bwMode="auto">
          <a:xfrm>
            <a:off x="142875" y="1479550"/>
            <a:ext cx="8858250" cy="3244850"/>
            <a:chOff x="703" y="935"/>
            <a:chExt cx="4446" cy="454"/>
          </a:xfrm>
        </p:grpSpPr>
        <p:sp>
          <p:nvSpPr>
            <p:cNvPr id="20" name="Rectangle 5"/>
            <p:cNvSpPr>
              <a:spLocks noChangeArrowheads="1"/>
            </p:cNvSpPr>
            <p:nvPr/>
          </p:nvSpPr>
          <p:spPr bwMode="auto">
            <a:xfrm>
              <a:off x="703" y="935"/>
              <a:ext cx="454" cy="454"/>
            </a:xfrm>
            <a:prstGeom prst="rect">
              <a:avLst/>
            </a:prstGeom>
            <a:solidFill>
              <a:srgbClr val="64633C"/>
            </a:solidFill>
            <a:ln w="9525" algn="ctr">
              <a:noFill/>
              <a:miter lim="800000"/>
              <a:headEnd/>
              <a:tailEnd/>
            </a:ln>
            <a:effectLst>
              <a:outerShdw dist="71842" dir="2700000" algn="ctr" rotWithShape="0">
                <a:srgbClr val="996600">
                  <a:alpha val="50000"/>
                </a:srgbClr>
              </a:outerShdw>
            </a:effectLst>
          </p:spPr>
          <p:txBody>
            <a:bodyPr wrap="none" anchor="ctr"/>
            <a:lstStyle/>
            <a:p>
              <a:pPr algn="ctr">
                <a:defRPr/>
              </a:pPr>
              <a:r>
                <a:rPr lang="en-US" altLang="zh-TW" sz="3200" b="1" dirty="0">
                  <a:solidFill>
                    <a:schemeClr val="bg1"/>
                  </a:solidFill>
                  <a:latin typeface="Arial" charset="0"/>
                  <a:ea typeface="標楷體" pitchFamily="65" charset="-120"/>
                  <a:cs typeface="Arial" charset="0"/>
                </a:rPr>
                <a:t>3</a:t>
              </a:r>
              <a:endParaRPr lang="en-US" altLang="ja-JP" sz="3200" b="1" dirty="0">
                <a:solidFill>
                  <a:schemeClr val="bg1"/>
                </a:solidFill>
                <a:latin typeface="Arial" charset="0"/>
                <a:ea typeface="標楷體" pitchFamily="65" charset="-120"/>
                <a:cs typeface="Arial" charset="0"/>
              </a:endParaRPr>
            </a:p>
          </p:txBody>
        </p:sp>
        <p:sp>
          <p:nvSpPr>
            <p:cNvPr id="21" name="Rectangle 6"/>
            <p:cNvSpPr>
              <a:spLocks noChangeArrowheads="1"/>
            </p:cNvSpPr>
            <p:nvPr/>
          </p:nvSpPr>
          <p:spPr bwMode="auto">
            <a:xfrm>
              <a:off x="1157" y="935"/>
              <a:ext cx="3992" cy="454"/>
            </a:xfrm>
            <a:prstGeom prst="rect">
              <a:avLst/>
            </a:prstGeom>
            <a:solidFill>
              <a:srgbClr val="F7F6C1"/>
            </a:solidFill>
            <a:ln w="9525" algn="ctr">
              <a:noFill/>
              <a:miter lim="800000"/>
              <a:headEnd/>
              <a:tailEnd/>
            </a:ln>
            <a:effectLst>
              <a:outerShdw dist="71842" dir="2700000" algn="ctr" rotWithShape="0">
                <a:srgbClr val="996600">
                  <a:alpha val="50000"/>
                </a:srgbClr>
              </a:outerShdw>
            </a:effectLst>
          </p:spPr>
          <p:txBody>
            <a:bodyPr anchor="ctr"/>
            <a:lstStyle/>
            <a:p>
              <a:pPr>
                <a:defRPr/>
              </a:pPr>
              <a:r>
                <a:rPr lang="zh-TW" altLang="zh-TW" sz="2000" dirty="0">
                  <a:solidFill>
                    <a:schemeClr val="accent1"/>
                  </a:solidFill>
                </a:rPr>
                <a:t>不動產說明書系統</a:t>
              </a:r>
            </a:p>
            <a:p>
              <a:pPr>
                <a:defRPr/>
              </a:pPr>
              <a:r>
                <a:rPr lang="zh-TW" altLang="zh-TW" sz="2000" dirty="0"/>
                <a:t>資訊科技使得信義房屋在買賣房子的過程顯得更有效率。信義房屋有感於不動產是最昂貴的商品，因此產生了製作不動產說明書的念頭，從顧客委託賣房子的那一刻起，便啟動了系統化的作業。業務員承接了顧客的委託案之後，就將房子的資料，例如：房屋照片、區域環境，上傳至內部的系統，組織將委託書簽定之後，便將資料傳送至房屋鑑價單位，然後將不動產說明書製作完成。信義房屋表示，要進行資訊的蒐集，採行人工作業很困難，且將資訊分發至全部的業務人員，更使困難度加劇，因此資訊科技與知識管理的相輔相成能使企業解決很多問題。</a:t>
              </a:r>
            </a:p>
          </p:txBody>
        </p:sp>
      </p:grpSp>
    </p:spTree>
    <p:extLst>
      <p:ext uri="{BB962C8B-B14F-4D97-AF65-F5344CB8AC3E}">
        <p14:creationId xmlns:p14="http://schemas.microsoft.com/office/powerpoint/2010/main" val="13274243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標題 1"/>
          <p:cNvSpPr>
            <a:spLocks noGrp="1"/>
          </p:cNvSpPr>
          <p:nvPr>
            <p:ph type="title"/>
          </p:nvPr>
        </p:nvSpPr>
        <p:spPr>
          <a:xfrm>
            <a:off x="457200" y="704850"/>
            <a:ext cx="8229600" cy="635918"/>
          </a:xfrm>
        </p:spPr>
        <p:txBody>
          <a:bodyPr/>
          <a:lstStyle/>
          <a:p>
            <a:pPr algn="ctr" eaLnBrk="1" hangingPunct="1"/>
            <a:r>
              <a:rPr lang="zh-TW" altLang="en-US" dirty="0" smtClean="0"/>
              <a:t>簡報大綱</a:t>
            </a:r>
          </a:p>
        </p:txBody>
      </p:sp>
      <p:sp>
        <p:nvSpPr>
          <p:cNvPr id="5" name="圓角矩形 4"/>
          <p:cNvSpPr/>
          <p:nvPr/>
        </p:nvSpPr>
        <p:spPr>
          <a:xfrm>
            <a:off x="649355" y="1502331"/>
            <a:ext cx="3457575" cy="576263"/>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zh-TW" altLang="en-US" sz="2800" dirty="0"/>
              <a:t>研究動機與背景</a:t>
            </a:r>
            <a:r>
              <a:rPr lang="zh-TW" altLang="en-US" sz="2800" dirty="0" smtClean="0"/>
              <a:t>介紹</a:t>
            </a:r>
            <a:endParaRPr lang="zh-TW" altLang="en-US" sz="2800" dirty="0"/>
          </a:p>
        </p:txBody>
      </p:sp>
      <p:sp>
        <p:nvSpPr>
          <p:cNvPr id="7" name="圓角矩形 6"/>
          <p:cNvSpPr/>
          <p:nvPr/>
        </p:nvSpPr>
        <p:spPr>
          <a:xfrm>
            <a:off x="649355" y="2957196"/>
            <a:ext cx="3457575" cy="577850"/>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zh-TW" altLang="en-US" sz="2800" dirty="0"/>
              <a:t>個案面臨的挑戰</a:t>
            </a:r>
          </a:p>
        </p:txBody>
      </p:sp>
      <p:sp>
        <p:nvSpPr>
          <p:cNvPr id="8" name="圓角矩形 7"/>
          <p:cNvSpPr/>
          <p:nvPr/>
        </p:nvSpPr>
        <p:spPr>
          <a:xfrm>
            <a:off x="649355" y="2204864"/>
            <a:ext cx="3457575" cy="576262"/>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zh-TW" altLang="en-US" sz="2800" dirty="0"/>
              <a:t>工作流程分析</a:t>
            </a:r>
          </a:p>
        </p:txBody>
      </p:sp>
      <p:sp>
        <p:nvSpPr>
          <p:cNvPr id="11" name="圓角矩形 10"/>
          <p:cNvSpPr/>
          <p:nvPr/>
        </p:nvSpPr>
        <p:spPr>
          <a:xfrm>
            <a:off x="649355" y="4463448"/>
            <a:ext cx="3455987" cy="576262"/>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zh-TW" altLang="en-US" sz="2800" dirty="0"/>
              <a:t>知識管理與創新</a:t>
            </a:r>
          </a:p>
        </p:txBody>
      </p:sp>
      <p:sp>
        <p:nvSpPr>
          <p:cNvPr id="12" name="圓角矩形 11"/>
          <p:cNvSpPr/>
          <p:nvPr/>
        </p:nvSpPr>
        <p:spPr>
          <a:xfrm>
            <a:off x="649355" y="6019502"/>
            <a:ext cx="3457575" cy="577850"/>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zh-TW" altLang="en-US" sz="2800" dirty="0"/>
              <a:t>學習型組織</a:t>
            </a:r>
          </a:p>
        </p:txBody>
      </p:sp>
      <p:sp>
        <p:nvSpPr>
          <p:cNvPr id="14" name="圓角矩形 13"/>
          <p:cNvSpPr/>
          <p:nvPr/>
        </p:nvSpPr>
        <p:spPr>
          <a:xfrm>
            <a:off x="649355" y="3711116"/>
            <a:ext cx="3457575" cy="576262"/>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zh-TW" altLang="en-US" sz="2800" dirty="0"/>
              <a:t>關鍵成功因素</a:t>
            </a:r>
          </a:p>
        </p:txBody>
      </p:sp>
      <p:sp>
        <p:nvSpPr>
          <p:cNvPr id="15" name="圓角矩形 14"/>
          <p:cNvSpPr/>
          <p:nvPr/>
        </p:nvSpPr>
        <p:spPr>
          <a:xfrm>
            <a:off x="647767" y="5229200"/>
            <a:ext cx="3457575" cy="576263"/>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zh-TW" altLang="en-US" sz="2800" dirty="0"/>
              <a:t>信義的五項修練</a:t>
            </a:r>
          </a:p>
        </p:txBody>
      </p:sp>
      <p:grpSp>
        <p:nvGrpSpPr>
          <p:cNvPr id="9" name="群組 8"/>
          <p:cNvGrpSpPr/>
          <p:nvPr/>
        </p:nvGrpSpPr>
        <p:grpSpPr>
          <a:xfrm>
            <a:off x="4572000" y="1502331"/>
            <a:ext cx="4031600" cy="1743790"/>
            <a:chOff x="4572000" y="1502331"/>
            <a:chExt cx="4031600" cy="1743790"/>
          </a:xfrm>
        </p:grpSpPr>
        <p:sp>
          <p:nvSpPr>
            <p:cNvPr id="2" name="圓角化對角線角落矩形 1"/>
            <p:cNvSpPr/>
            <p:nvPr/>
          </p:nvSpPr>
          <p:spPr>
            <a:xfrm>
              <a:off x="5003200" y="1502331"/>
              <a:ext cx="3600400" cy="1743790"/>
            </a:xfrm>
            <a:prstGeom prst="round2Diag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zh-TW" altLang="en-US" sz="4400" dirty="0" smtClean="0">
                  <a:latin typeface="+mn-ea"/>
                </a:rPr>
                <a:t>李 季 嬋</a:t>
              </a:r>
              <a:endParaRPr lang="zh-TW" altLang="en-US" sz="4400" dirty="0">
                <a:latin typeface="+mn-ea"/>
              </a:endParaRPr>
            </a:p>
          </p:txBody>
        </p:sp>
        <p:sp>
          <p:nvSpPr>
            <p:cNvPr id="4" name="向右箭號 3"/>
            <p:cNvSpPr/>
            <p:nvPr/>
          </p:nvSpPr>
          <p:spPr>
            <a:xfrm>
              <a:off x="4572000" y="2028596"/>
              <a:ext cx="576064" cy="752332"/>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a:p>
          </p:txBody>
        </p:sp>
      </p:grpSp>
      <p:grpSp>
        <p:nvGrpSpPr>
          <p:cNvPr id="10" name="群組 9"/>
          <p:cNvGrpSpPr/>
          <p:nvPr/>
        </p:nvGrpSpPr>
        <p:grpSpPr>
          <a:xfrm>
            <a:off x="4572000" y="3501008"/>
            <a:ext cx="4032448" cy="1482292"/>
            <a:chOff x="4572000" y="3501008"/>
            <a:chExt cx="4032448" cy="1482292"/>
          </a:xfrm>
        </p:grpSpPr>
        <p:sp>
          <p:nvSpPr>
            <p:cNvPr id="16" name="圓角化對角線角落矩形 15"/>
            <p:cNvSpPr/>
            <p:nvPr/>
          </p:nvSpPr>
          <p:spPr>
            <a:xfrm>
              <a:off x="5004048" y="3501008"/>
              <a:ext cx="3600400" cy="1482292"/>
            </a:xfrm>
            <a:prstGeom prst="round2Diag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zh-TW" altLang="en-US" sz="4400" dirty="0" smtClean="0">
                  <a:latin typeface="+mn-ea"/>
                </a:rPr>
                <a:t>李 </a:t>
              </a:r>
              <a:r>
                <a:rPr lang="zh-TW" altLang="en-US" sz="4400" dirty="0">
                  <a:latin typeface="+mn-ea"/>
                </a:rPr>
                <a:t>怡</a:t>
              </a:r>
              <a:r>
                <a:rPr lang="zh-TW" altLang="en-US" sz="4400" dirty="0" smtClean="0">
                  <a:latin typeface="+mn-ea"/>
                </a:rPr>
                <a:t> 宗</a:t>
              </a:r>
              <a:endParaRPr lang="zh-TW" altLang="en-US" sz="4400" dirty="0">
                <a:latin typeface="+mn-ea"/>
              </a:endParaRPr>
            </a:p>
          </p:txBody>
        </p:sp>
        <p:sp>
          <p:nvSpPr>
            <p:cNvPr id="18" name="向右箭號 17"/>
            <p:cNvSpPr/>
            <p:nvPr/>
          </p:nvSpPr>
          <p:spPr>
            <a:xfrm>
              <a:off x="4572000" y="3861048"/>
              <a:ext cx="576064" cy="752332"/>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a:p>
          </p:txBody>
        </p:sp>
      </p:grpSp>
      <p:grpSp>
        <p:nvGrpSpPr>
          <p:cNvPr id="20" name="群組 19"/>
          <p:cNvGrpSpPr/>
          <p:nvPr/>
        </p:nvGrpSpPr>
        <p:grpSpPr>
          <a:xfrm>
            <a:off x="4572000" y="5187068"/>
            <a:ext cx="4032448" cy="1482292"/>
            <a:chOff x="4572000" y="5187068"/>
            <a:chExt cx="4032448" cy="1482292"/>
          </a:xfrm>
        </p:grpSpPr>
        <p:sp>
          <p:nvSpPr>
            <p:cNvPr id="17" name="圓角化對角線角落矩形 16"/>
            <p:cNvSpPr/>
            <p:nvPr/>
          </p:nvSpPr>
          <p:spPr>
            <a:xfrm>
              <a:off x="5004048" y="5187068"/>
              <a:ext cx="3600400" cy="1482292"/>
            </a:xfrm>
            <a:prstGeom prst="round2Diag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zh-TW" altLang="en-US" sz="4400" dirty="0" smtClean="0">
                  <a:latin typeface="+mn-ea"/>
                </a:rPr>
                <a:t>翁 加 偉</a:t>
              </a:r>
              <a:endParaRPr lang="zh-TW" altLang="en-US" sz="4400" dirty="0">
                <a:latin typeface="+mn-ea"/>
              </a:endParaRPr>
            </a:p>
          </p:txBody>
        </p:sp>
        <p:sp>
          <p:nvSpPr>
            <p:cNvPr id="19" name="向右箭號 18"/>
            <p:cNvSpPr/>
            <p:nvPr/>
          </p:nvSpPr>
          <p:spPr>
            <a:xfrm>
              <a:off x="4572000" y="5556988"/>
              <a:ext cx="576064" cy="752332"/>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標題 1"/>
          <p:cNvSpPr>
            <a:spLocks noGrp="1"/>
          </p:cNvSpPr>
          <p:nvPr>
            <p:ph type="title"/>
          </p:nvPr>
        </p:nvSpPr>
        <p:spPr/>
        <p:txBody>
          <a:bodyPr/>
          <a:lstStyle/>
          <a:p>
            <a:pPr algn="ctr" eaLnBrk="1" hangingPunct="1"/>
            <a:r>
              <a:rPr lang="zh-TW" altLang="en-US" sz="3600" dirty="0" smtClean="0">
                <a:latin typeface="微軟正黑體" pitchFamily="34" charset="-120"/>
                <a:ea typeface="微軟正黑體" pitchFamily="34" charset="-120"/>
              </a:rPr>
              <a:t>知識管理與創新</a:t>
            </a:r>
            <a:r>
              <a:rPr lang="en-US" altLang="zh-TW" sz="3600" dirty="0" smtClean="0">
                <a:latin typeface="微軟正黑體" pitchFamily="34" charset="-120"/>
                <a:ea typeface="微軟正黑體" pitchFamily="34" charset="-120"/>
              </a:rPr>
              <a:t>_</a:t>
            </a:r>
            <a:r>
              <a:rPr lang="zh-TW" altLang="en-US" sz="3600" dirty="0" smtClean="0">
                <a:latin typeface="微軟正黑體" pitchFamily="34" charset="-120"/>
                <a:ea typeface="微軟正黑體" pitchFamily="34" charset="-120"/>
              </a:rPr>
              <a:t>知識庫</a:t>
            </a:r>
            <a:r>
              <a:rPr lang="en-US" altLang="zh-TW" sz="3600" dirty="0" smtClean="0">
                <a:latin typeface="微軟正黑體" pitchFamily="34" charset="-120"/>
                <a:ea typeface="微軟正黑體" pitchFamily="34" charset="-120"/>
              </a:rPr>
              <a:t>-1</a:t>
            </a:r>
            <a:r>
              <a:rPr lang="en-US" altLang="zh-TW" sz="3600" b="1" dirty="0" smtClean="0">
                <a:latin typeface="新細明體" pitchFamily="18" charset="-120"/>
                <a:ea typeface="新細明體" pitchFamily="18" charset="-120"/>
              </a:rPr>
              <a:t/>
            </a:r>
            <a:br>
              <a:rPr lang="en-US" altLang="zh-TW" sz="3600" b="1" dirty="0" smtClean="0">
                <a:latin typeface="新細明體" pitchFamily="18" charset="-120"/>
                <a:ea typeface="新細明體" pitchFamily="18" charset="-120"/>
              </a:rPr>
            </a:br>
            <a:endParaRPr lang="zh-TW" altLang="en-US" sz="3600" dirty="0" smtClean="0"/>
          </a:p>
        </p:txBody>
      </p:sp>
      <p:grpSp>
        <p:nvGrpSpPr>
          <p:cNvPr id="26627" name="Group 3"/>
          <p:cNvGrpSpPr>
            <a:grpSpLocks/>
          </p:cNvGrpSpPr>
          <p:nvPr/>
        </p:nvGrpSpPr>
        <p:grpSpPr bwMode="auto">
          <a:xfrm>
            <a:off x="142875" y="1479550"/>
            <a:ext cx="8858250" cy="5192713"/>
            <a:chOff x="703" y="935"/>
            <a:chExt cx="4446" cy="1824"/>
          </a:xfrm>
        </p:grpSpPr>
        <p:grpSp>
          <p:nvGrpSpPr>
            <p:cNvPr id="26628" name="Group 4"/>
            <p:cNvGrpSpPr>
              <a:grpSpLocks/>
            </p:cNvGrpSpPr>
            <p:nvPr/>
          </p:nvGrpSpPr>
          <p:grpSpPr bwMode="auto">
            <a:xfrm>
              <a:off x="703" y="935"/>
              <a:ext cx="4446" cy="862"/>
              <a:chOff x="703" y="935"/>
              <a:chExt cx="4446" cy="454"/>
            </a:xfrm>
          </p:grpSpPr>
          <p:sp>
            <p:nvSpPr>
              <p:cNvPr id="11" name="Rectangle 5"/>
              <p:cNvSpPr>
                <a:spLocks noChangeArrowheads="1"/>
              </p:cNvSpPr>
              <p:nvPr/>
            </p:nvSpPr>
            <p:spPr bwMode="auto">
              <a:xfrm>
                <a:off x="703" y="935"/>
                <a:ext cx="454" cy="454"/>
              </a:xfrm>
              <a:prstGeom prst="rect">
                <a:avLst/>
              </a:prstGeom>
              <a:solidFill>
                <a:schemeClr val="accent4">
                  <a:lumMod val="75000"/>
                </a:schemeClr>
              </a:solidFill>
              <a:ln w="9525" algn="ctr">
                <a:noFill/>
                <a:miter lim="800000"/>
                <a:headEnd/>
                <a:tailEnd/>
              </a:ln>
              <a:effectLst>
                <a:outerShdw dist="71842" dir="2700000" algn="ctr" rotWithShape="0">
                  <a:srgbClr val="996600">
                    <a:alpha val="50000"/>
                  </a:srgbClr>
                </a:outerShdw>
              </a:effectLst>
            </p:spPr>
            <p:txBody>
              <a:bodyPr wrap="none" anchor="ctr"/>
              <a:lstStyle/>
              <a:p>
                <a:pPr algn="ctr">
                  <a:defRPr/>
                </a:pPr>
                <a:r>
                  <a:rPr lang="en-US" altLang="zh-TW" sz="3200" b="1">
                    <a:solidFill>
                      <a:schemeClr val="bg1"/>
                    </a:solidFill>
                    <a:latin typeface="Arial" charset="0"/>
                    <a:ea typeface="標楷體" pitchFamily="65" charset="-120"/>
                    <a:cs typeface="Arial" charset="0"/>
                  </a:rPr>
                  <a:t>1</a:t>
                </a:r>
                <a:endParaRPr lang="en-US" altLang="ja-JP" sz="3200" b="1">
                  <a:solidFill>
                    <a:schemeClr val="bg1"/>
                  </a:solidFill>
                  <a:latin typeface="Arial" charset="0"/>
                  <a:ea typeface="標楷體" pitchFamily="65" charset="-120"/>
                  <a:cs typeface="Arial" charset="0"/>
                </a:endParaRPr>
              </a:p>
            </p:txBody>
          </p:sp>
          <p:sp>
            <p:nvSpPr>
              <p:cNvPr id="12" name="Rectangle 6"/>
              <p:cNvSpPr>
                <a:spLocks noChangeArrowheads="1"/>
              </p:cNvSpPr>
              <p:nvPr/>
            </p:nvSpPr>
            <p:spPr bwMode="auto">
              <a:xfrm>
                <a:off x="1157" y="935"/>
                <a:ext cx="3992" cy="454"/>
              </a:xfrm>
              <a:prstGeom prst="rect">
                <a:avLst/>
              </a:prstGeom>
              <a:solidFill>
                <a:srgbClr val="F7F6C1"/>
              </a:solidFill>
              <a:ln w="9525" algn="ctr">
                <a:noFill/>
                <a:miter lim="800000"/>
                <a:headEnd/>
                <a:tailEnd/>
              </a:ln>
              <a:effectLst>
                <a:outerShdw dist="71842" dir="2700000" algn="ctr" rotWithShape="0">
                  <a:srgbClr val="996600">
                    <a:alpha val="50000"/>
                  </a:srgbClr>
                </a:outerShdw>
              </a:effectLst>
            </p:spPr>
            <p:txBody>
              <a:bodyPr anchor="ctr"/>
              <a:lstStyle/>
              <a:p>
                <a:pPr>
                  <a:defRPr/>
                </a:pPr>
                <a:r>
                  <a:rPr lang="zh-TW" altLang="zh-TW" sz="2000" dirty="0">
                    <a:solidFill>
                      <a:schemeClr val="accent1"/>
                    </a:solidFill>
                  </a:rPr>
                  <a:t>日報表系統</a:t>
                </a:r>
              </a:p>
              <a:p>
                <a:pPr>
                  <a:defRPr/>
                </a:pPr>
                <a:r>
                  <a:rPr lang="en-US" altLang="zh-TW" sz="2000" dirty="0"/>
                  <a:t>2000</a:t>
                </a:r>
                <a:r>
                  <a:rPr lang="zh-TW" altLang="zh-TW" sz="2000" dirty="0"/>
                  <a:t>年信義導入了「日報表系統」，最主要是讓業務人員可將負責案子的歷史紀錄進行整合。於</a:t>
                </a:r>
                <a:r>
                  <a:rPr lang="en-US" altLang="zh-TW" sz="2000" dirty="0"/>
                  <a:t>1995</a:t>
                </a:r>
                <a:r>
                  <a:rPr lang="zh-TW" altLang="zh-TW" sz="2000" dirty="0"/>
                  <a:t>年該公司便開始規定業務人員製作日報表，其日報表內容是，將每位業務人員每天拜訪客戶的記錄，製成記錄交由店經理批閱，而日報表系統引進後，不但可使店經理的批閱更為便捷，也形同將歷史檔案做記錄，可讓日後發現相似的個案時，能找到一個依循的模式，進而能有效率的處理個案，使之更為圓滿，也更能協助業務員解決銷售上的問題，進而提升服務品質。</a:t>
                </a:r>
              </a:p>
            </p:txBody>
          </p:sp>
        </p:grpSp>
        <p:grpSp>
          <p:nvGrpSpPr>
            <p:cNvPr id="26629" name="Group 7"/>
            <p:cNvGrpSpPr>
              <a:grpSpLocks/>
            </p:cNvGrpSpPr>
            <p:nvPr/>
          </p:nvGrpSpPr>
          <p:grpSpPr bwMode="auto">
            <a:xfrm>
              <a:off x="703" y="1846"/>
              <a:ext cx="4446" cy="913"/>
              <a:chOff x="703" y="913"/>
              <a:chExt cx="4446" cy="481"/>
            </a:xfrm>
          </p:grpSpPr>
          <p:sp>
            <p:nvSpPr>
              <p:cNvPr id="9" name="Rectangle 8"/>
              <p:cNvSpPr>
                <a:spLocks noChangeArrowheads="1"/>
              </p:cNvSpPr>
              <p:nvPr/>
            </p:nvSpPr>
            <p:spPr bwMode="auto">
              <a:xfrm>
                <a:off x="703" y="914"/>
                <a:ext cx="454" cy="480"/>
              </a:xfrm>
              <a:prstGeom prst="rect">
                <a:avLst/>
              </a:prstGeom>
              <a:solidFill>
                <a:schemeClr val="accent4">
                  <a:lumMod val="75000"/>
                </a:schemeClr>
              </a:solidFill>
              <a:ln w="9525" algn="ctr">
                <a:noFill/>
                <a:miter lim="800000"/>
                <a:headEnd/>
                <a:tailEnd/>
              </a:ln>
              <a:effectLst>
                <a:outerShdw dist="71842" dir="2700000" algn="ctr" rotWithShape="0">
                  <a:srgbClr val="996600">
                    <a:alpha val="50000"/>
                  </a:srgbClr>
                </a:outerShdw>
              </a:effectLst>
            </p:spPr>
            <p:txBody>
              <a:bodyPr wrap="none" anchor="ctr"/>
              <a:lstStyle/>
              <a:p>
                <a:pPr algn="ctr">
                  <a:defRPr/>
                </a:pPr>
                <a:r>
                  <a:rPr lang="en-US" altLang="zh-TW" sz="3200" b="1">
                    <a:solidFill>
                      <a:schemeClr val="bg1"/>
                    </a:solidFill>
                    <a:latin typeface="Arial" charset="0"/>
                    <a:ea typeface="標楷體" pitchFamily="65" charset="-120"/>
                    <a:cs typeface="Arial" charset="0"/>
                  </a:rPr>
                  <a:t>2</a:t>
                </a:r>
                <a:endParaRPr lang="en-US" altLang="ja-JP" sz="3200" b="1">
                  <a:solidFill>
                    <a:schemeClr val="bg1"/>
                  </a:solidFill>
                  <a:latin typeface="Arial" charset="0"/>
                  <a:ea typeface="標楷體" pitchFamily="65" charset="-120"/>
                  <a:cs typeface="Arial" charset="0"/>
                </a:endParaRPr>
              </a:p>
            </p:txBody>
          </p:sp>
          <p:sp>
            <p:nvSpPr>
              <p:cNvPr id="10" name="Rectangle 9"/>
              <p:cNvSpPr>
                <a:spLocks noChangeArrowheads="1"/>
              </p:cNvSpPr>
              <p:nvPr/>
            </p:nvSpPr>
            <p:spPr bwMode="auto">
              <a:xfrm>
                <a:off x="1157" y="913"/>
                <a:ext cx="3992" cy="480"/>
              </a:xfrm>
              <a:prstGeom prst="rect">
                <a:avLst/>
              </a:prstGeom>
              <a:solidFill>
                <a:srgbClr val="F7F6C1"/>
              </a:solidFill>
              <a:ln w="9525" algn="ctr">
                <a:noFill/>
                <a:miter lim="800000"/>
                <a:headEnd/>
                <a:tailEnd/>
              </a:ln>
              <a:effectLst>
                <a:outerShdw dist="71842" dir="2700000" algn="ctr" rotWithShape="0">
                  <a:srgbClr val="996600">
                    <a:alpha val="50000"/>
                  </a:srgbClr>
                </a:outerShdw>
              </a:effectLst>
            </p:spPr>
            <p:txBody>
              <a:bodyPr anchor="ctr"/>
              <a:lstStyle/>
              <a:p>
                <a:pPr>
                  <a:defRPr/>
                </a:pPr>
                <a:r>
                  <a:rPr lang="zh-TW" altLang="zh-TW" dirty="0">
                    <a:solidFill>
                      <a:schemeClr val="accent1"/>
                    </a:solidFill>
                  </a:rPr>
                  <a:t>售屋智慧系統</a:t>
                </a:r>
              </a:p>
              <a:p>
                <a:pPr>
                  <a:defRPr/>
                </a:pPr>
                <a:r>
                  <a:rPr lang="zh-TW" altLang="zh-TW" dirty="0"/>
                  <a:t>信義房屋在資訊科技的運用上讓買賣房子的設計更有人性化。信義於</a:t>
                </a:r>
                <a:r>
                  <a:rPr lang="en-US" altLang="zh-TW" dirty="0"/>
                  <a:t>2002</a:t>
                </a:r>
                <a:r>
                  <a:rPr lang="zh-TW" altLang="zh-TW" dirty="0"/>
                  <a:t>年導入「售屋智慧系統」使得具有賣房子意願的顧客能更便捷，透過信義的售屋智慧系統，顧客可將欲進行販售的房屋，先行在信義房屋的網站進行登錄，然後再由信義房屋與委託販賣房子的屋主聯絡，以建立更為完善的房屋資訊，進而能使該房屋被查詢時能具有更完善的說明，且屋主亦可上網查詢以隨時了解銷售的情形，這樣一個貼心的服務使得賣屋的人可以隨時隨地上網，進行委託賣房屋的登記活動，不須侷限於特定的時間才可以販售房屋。</a:t>
                </a:r>
              </a:p>
            </p:txBody>
          </p:sp>
        </p:grpSp>
      </p:grpSp>
    </p:spTree>
    <p:extLst>
      <p:ext uri="{BB962C8B-B14F-4D97-AF65-F5344CB8AC3E}">
        <p14:creationId xmlns:p14="http://schemas.microsoft.com/office/powerpoint/2010/main" val="20135809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標題 1"/>
          <p:cNvSpPr>
            <a:spLocks noGrp="1"/>
          </p:cNvSpPr>
          <p:nvPr>
            <p:ph type="title"/>
          </p:nvPr>
        </p:nvSpPr>
        <p:spPr/>
        <p:txBody>
          <a:bodyPr/>
          <a:lstStyle/>
          <a:p>
            <a:pPr algn="ctr" eaLnBrk="1" hangingPunct="1"/>
            <a:r>
              <a:rPr lang="zh-TW" altLang="en-US" sz="3600" dirty="0" smtClean="0">
                <a:latin typeface="微軟正黑體" pitchFamily="34" charset="-120"/>
                <a:ea typeface="微軟正黑體" pitchFamily="34" charset="-120"/>
              </a:rPr>
              <a:t>知識管理與創新</a:t>
            </a:r>
            <a:r>
              <a:rPr lang="en-US" altLang="zh-TW" sz="3600" dirty="0" smtClean="0">
                <a:latin typeface="微軟正黑體" pitchFamily="34" charset="-120"/>
                <a:ea typeface="微軟正黑體" pitchFamily="34" charset="-120"/>
              </a:rPr>
              <a:t>_</a:t>
            </a:r>
            <a:r>
              <a:rPr lang="zh-TW" altLang="en-US" sz="3600" dirty="0" smtClean="0">
                <a:latin typeface="微軟正黑體" pitchFamily="34" charset="-120"/>
                <a:ea typeface="微軟正黑體" pitchFamily="34" charset="-120"/>
              </a:rPr>
              <a:t>知識庫</a:t>
            </a:r>
            <a:r>
              <a:rPr lang="en-US" altLang="zh-TW" sz="3600" dirty="0" smtClean="0">
                <a:latin typeface="微軟正黑體" pitchFamily="34" charset="-120"/>
                <a:ea typeface="微軟正黑體" pitchFamily="34" charset="-120"/>
              </a:rPr>
              <a:t>-2</a:t>
            </a:r>
            <a:r>
              <a:rPr lang="en-US" altLang="zh-TW" sz="3600" b="1" dirty="0" smtClean="0">
                <a:latin typeface="新細明體" pitchFamily="18" charset="-120"/>
                <a:ea typeface="新細明體" pitchFamily="18" charset="-120"/>
              </a:rPr>
              <a:t/>
            </a:r>
            <a:br>
              <a:rPr lang="en-US" altLang="zh-TW" sz="3600" b="1" dirty="0" smtClean="0">
                <a:latin typeface="新細明體" pitchFamily="18" charset="-120"/>
                <a:ea typeface="新細明體" pitchFamily="18" charset="-120"/>
              </a:rPr>
            </a:br>
            <a:endParaRPr lang="zh-TW" altLang="en-US" sz="3600" dirty="0" smtClean="0"/>
          </a:p>
        </p:txBody>
      </p:sp>
      <p:grpSp>
        <p:nvGrpSpPr>
          <p:cNvPr id="27651" name="Group 4"/>
          <p:cNvGrpSpPr>
            <a:grpSpLocks/>
          </p:cNvGrpSpPr>
          <p:nvPr/>
        </p:nvGrpSpPr>
        <p:grpSpPr bwMode="auto">
          <a:xfrm>
            <a:off x="142875" y="1479550"/>
            <a:ext cx="8858250" cy="3895725"/>
            <a:chOff x="703" y="935"/>
            <a:chExt cx="4446" cy="545"/>
          </a:xfrm>
        </p:grpSpPr>
        <p:sp>
          <p:nvSpPr>
            <p:cNvPr id="20" name="Rectangle 5"/>
            <p:cNvSpPr>
              <a:spLocks noChangeArrowheads="1"/>
            </p:cNvSpPr>
            <p:nvPr/>
          </p:nvSpPr>
          <p:spPr bwMode="auto">
            <a:xfrm>
              <a:off x="703" y="935"/>
              <a:ext cx="454" cy="545"/>
            </a:xfrm>
            <a:prstGeom prst="rect">
              <a:avLst/>
            </a:prstGeom>
            <a:solidFill>
              <a:schemeClr val="accent4">
                <a:lumMod val="75000"/>
              </a:schemeClr>
            </a:solidFill>
            <a:ln w="9525" algn="ctr">
              <a:noFill/>
              <a:miter lim="800000"/>
              <a:headEnd/>
              <a:tailEnd/>
            </a:ln>
            <a:effectLst>
              <a:outerShdw dist="71842" dir="2700000" algn="ctr" rotWithShape="0">
                <a:srgbClr val="996600">
                  <a:alpha val="50000"/>
                </a:srgbClr>
              </a:outerShdw>
            </a:effectLst>
          </p:spPr>
          <p:txBody>
            <a:bodyPr wrap="none" anchor="ctr"/>
            <a:lstStyle/>
            <a:p>
              <a:pPr algn="ctr">
                <a:defRPr/>
              </a:pPr>
              <a:r>
                <a:rPr lang="en-US" altLang="zh-TW" sz="3200" b="1" dirty="0">
                  <a:solidFill>
                    <a:schemeClr val="bg1"/>
                  </a:solidFill>
                  <a:latin typeface="Arial" charset="0"/>
                  <a:ea typeface="標楷體" pitchFamily="65" charset="-120"/>
                  <a:cs typeface="Arial" charset="0"/>
                </a:rPr>
                <a:t>3</a:t>
              </a:r>
              <a:endParaRPr lang="en-US" altLang="ja-JP" sz="3200" b="1" dirty="0">
                <a:solidFill>
                  <a:schemeClr val="bg1"/>
                </a:solidFill>
                <a:latin typeface="Arial" charset="0"/>
                <a:ea typeface="標楷體" pitchFamily="65" charset="-120"/>
                <a:cs typeface="Arial" charset="0"/>
              </a:endParaRPr>
            </a:p>
          </p:txBody>
        </p:sp>
        <p:sp>
          <p:nvSpPr>
            <p:cNvPr id="21" name="Rectangle 6"/>
            <p:cNvSpPr>
              <a:spLocks noChangeArrowheads="1"/>
            </p:cNvSpPr>
            <p:nvPr/>
          </p:nvSpPr>
          <p:spPr bwMode="auto">
            <a:xfrm>
              <a:off x="1157" y="935"/>
              <a:ext cx="3992" cy="545"/>
            </a:xfrm>
            <a:prstGeom prst="rect">
              <a:avLst/>
            </a:prstGeom>
            <a:solidFill>
              <a:srgbClr val="F7F6C1"/>
            </a:solidFill>
            <a:ln w="9525" algn="ctr">
              <a:noFill/>
              <a:miter lim="800000"/>
              <a:headEnd/>
              <a:tailEnd/>
            </a:ln>
            <a:effectLst>
              <a:outerShdw dist="71842" dir="2700000" algn="ctr" rotWithShape="0">
                <a:srgbClr val="996600">
                  <a:alpha val="50000"/>
                </a:srgbClr>
              </a:outerShdw>
            </a:effectLst>
          </p:spPr>
          <p:txBody>
            <a:bodyPr anchor="ctr"/>
            <a:lstStyle/>
            <a:p>
              <a:pPr>
                <a:defRPr/>
              </a:pPr>
              <a:r>
                <a:rPr lang="zh-TW" altLang="zh-TW" sz="2000" dirty="0">
                  <a:solidFill>
                    <a:schemeClr val="accent1"/>
                  </a:solidFill>
                </a:rPr>
                <a:t>理想家代尋系統</a:t>
              </a:r>
            </a:p>
            <a:p>
              <a:pPr>
                <a:defRPr/>
              </a:pPr>
              <a:r>
                <a:rPr lang="zh-TW" altLang="zh-TW" sz="2000" dirty="0"/>
                <a:t>過去買賣房子，客戶都是被動地由經紀人告知目前的銷售狀況，但信義房屋卻選擇讓客戶主動出擊。信義於</a:t>
              </a:r>
              <a:r>
                <a:rPr lang="en-US" altLang="zh-TW" sz="2000" dirty="0"/>
                <a:t>2002</a:t>
              </a:r>
              <a:r>
                <a:rPr lang="zh-TW" altLang="zh-TW" sz="2000" dirty="0"/>
                <a:t>年導入「理想家代尋系統」，量身打造買方專屬的新仲介服務，使顧客有買房子的意願時，能在第一時間經由信義的理想家代尋系統，迅速在網站上查看目前待售房子，若找到合適的案件再聯絡業務人員到現場看房子。信義房屋表示，透過資訊科技工具，可以清楚的知道顧客的需求。在該系統的引領下，與過去使用口頭溝通有著極大的差距，業務人員可以清楚的知道顧客想要的是什麼規格的房屋，也不致於令客戶奔波於各房子之間一整天，卻找不著適合的案件。透過科技，可以更清楚的解決這樣的問題。</a:t>
              </a:r>
            </a:p>
          </p:txBody>
        </p:sp>
      </p:grpSp>
    </p:spTree>
    <p:extLst>
      <p:ext uri="{BB962C8B-B14F-4D97-AF65-F5344CB8AC3E}">
        <p14:creationId xmlns:p14="http://schemas.microsoft.com/office/powerpoint/2010/main" val="33162249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標題 1"/>
          <p:cNvSpPr>
            <a:spLocks noGrp="1"/>
          </p:cNvSpPr>
          <p:nvPr>
            <p:ph type="title"/>
          </p:nvPr>
        </p:nvSpPr>
        <p:spPr/>
        <p:txBody>
          <a:bodyPr/>
          <a:lstStyle/>
          <a:p>
            <a:pPr algn="ctr" eaLnBrk="1" hangingPunct="1"/>
            <a:r>
              <a:rPr lang="zh-TW" altLang="en-US" sz="3600" dirty="0" smtClean="0">
                <a:latin typeface="微軟正黑體" pitchFamily="34" charset="-120"/>
                <a:ea typeface="微軟正黑體" pitchFamily="34" charset="-120"/>
              </a:rPr>
              <a:t>知識管理與創新</a:t>
            </a:r>
            <a:r>
              <a:rPr lang="en-US" altLang="zh-TW" sz="3600" dirty="0" smtClean="0">
                <a:latin typeface="微軟正黑體" pitchFamily="34" charset="-120"/>
                <a:ea typeface="微軟正黑體" pitchFamily="34" charset="-120"/>
              </a:rPr>
              <a:t>_</a:t>
            </a:r>
            <a:r>
              <a:rPr lang="zh-TW" altLang="en-US" sz="3600" dirty="0" smtClean="0">
                <a:latin typeface="微軟正黑體" pitchFamily="34" charset="-120"/>
                <a:ea typeface="微軟正黑體" pitchFamily="34" charset="-120"/>
              </a:rPr>
              <a:t>知識社群</a:t>
            </a:r>
            <a:r>
              <a:rPr lang="en-US" altLang="zh-TW" sz="3600" dirty="0" smtClean="0">
                <a:latin typeface="微軟正黑體" pitchFamily="34" charset="-120"/>
                <a:ea typeface="微軟正黑體" pitchFamily="34" charset="-120"/>
              </a:rPr>
              <a:t>-1</a:t>
            </a:r>
            <a:r>
              <a:rPr lang="en-US" altLang="zh-TW" sz="3600" b="1" dirty="0" smtClean="0">
                <a:latin typeface="新細明體" pitchFamily="18" charset="-120"/>
                <a:ea typeface="新細明體" pitchFamily="18" charset="-120"/>
              </a:rPr>
              <a:t/>
            </a:r>
            <a:br>
              <a:rPr lang="en-US" altLang="zh-TW" sz="3600" b="1" dirty="0" smtClean="0">
                <a:latin typeface="新細明體" pitchFamily="18" charset="-120"/>
                <a:ea typeface="新細明體" pitchFamily="18" charset="-120"/>
              </a:rPr>
            </a:br>
            <a:endParaRPr lang="zh-TW" altLang="en-US" sz="3600" dirty="0" smtClean="0"/>
          </a:p>
        </p:txBody>
      </p:sp>
      <p:grpSp>
        <p:nvGrpSpPr>
          <p:cNvPr id="28675" name="Group 3"/>
          <p:cNvGrpSpPr>
            <a:grpSpLocks/>
          </p:cNvGrpSpPr>
          <p:nvPr/>
        </p:nvGrpSpPr>
        <p:grpSpPr bwMode="auto">
          <a:xfrm>
            <a:off x="142875" y="1479550"/>
            <a:ext cx="8858250" cy="5192713"/>
            <a:chOff x="703" y="935"/>
            <a:chExt cx="4446" cy="1824"/>
          </a:xfrm>
        </p:grpSpPr>
        <p:grpSp>
          <p:nvGrpSpPr>
            <p:cNvPr id="28676" name="Group 4"/>
            <p:cNvGrpSpPr>
              <a:grpSpLocks/>
            </p:cNvGrpSpPr>
            <p:nvPr/>
          </p:nvGrpSpPr>
          <p:grpSpPr bwMode="auto">
            <a:xfrm>
              <a:off x="703" y="935"/>
              <a:ext cx="4446" cy="862"/>
              <a:chOff x="703" y="935"/>
              <a:chExt cx="4446" cy="454"/>
            </a:xfrm>
          </p:grpSpPr>
          <p:sp>
            <p:nvSpPr>
              <p:cNvPr id="11" name="Rectangle 5"/>
              <p:cNvSpPr>
                <a:spLocks noChangeArrowheads="1"/>
              </p:cNvSpPr>
              <p:nvPr/>
            </p:nvSpPr>
            <p:spPr bwMode="auto">
              <a:xfrm>
                <a:off x="703" y="935"/>
                <a:ext cx="454" cy="454"/>
              </a:xfrm>
              <a:prstGeom prst="rect">
                <a:avLst/>
              </a:prstGeom>
              <a:solidFill>
                <a:srgbClr val="64633C"/>
              </a:solidFill>
              <a:ln w="9525" algn="ctr">
                <a:noFill/>
                <a:miter lim="800000"/>
                <a:headEnd/>
                <a:tailEnd/>
              </a:ln>
              <a:effectLst>
                <a:outerShdw dist="71842" dir="2700000" algn="ctr" rotWithShape="0">
                  <a:srgbClr val="996600">
                    <a:alpha val="50000"/>
                  </a:srgbClr>
                </a:outerShdw>
              </a:effectLst>
            </p:spPr>
            <p:txBody>
              <a:bodyPr wrap="none" anchor="ctr"/>
              <a:lstStyle/>
              <a:p>
                <a:pPr algn="ctr">
                  <a:defRPr/>
                </a:pPr>
                <a:r>
                  <a:rPr lang="en-US" altLang="zh-TW" sz="3200" b="1">
                    <a:solidFill>
                      <a:schemeClr val="bg1"/>
                    </a:solidFill>
                    <a:latin typeface="Arial" charset="0"/>
                    <a:ea typeface="標楷體" pitchFamily="65" charset="-120"/>
                    <a:cs typeface="Arial" charset="0"/>
                  </a:rPr>
                  <a:t>1</a:t>
                </a:r>
                <a:endParaRPr lang="en-US" altLang="ja-JP" sz="3200" b="1">
                  <a:solidFill>
                    <a:schemeClr val="bg1"/>
                  </a:solidFill>
                  <a:latin typeface="Arial" charset="0"/>
                  <a:ea typeface="標楷體" pitchFamily="65" charset="-120"/>
                  <a:cs typeface="Arial" charset="0"/>
                </a:endParaRPr>
              </a:p>
            </p:txBody>
          </p:sp>
          <p:sp>
            <p:nvSpPr>
              <p:cNvPr id="12" name="Rectangle 6"/>
              <p:cNvSpPr>
                <a:spLocks noChangeArrowheads="1"/>
              </p:cNvSpPr>
              <p:nvPr/>
            </p:nvSpPr>
            <p:spPr bwMode="auto">
              <a:xfrm>
                <a:off x="1157" y="935"/>
                <a:ext cx="3992" cy="454"/>
              </a:xfrm>
              <a:prstGeom prst="rect">
                <a:avLst/>
              </a:prstGeom>
              <a:solidFill>
                <a:srgbClr val="F7F6C1"/>
              </a:solidFill>
              <a:ln w="9525" algn="ctr">
                <a:noFill/>
                <a:miter lim="800000"/>
                <a:headEnd/>
                <a:tailEnd/>
              </a:ln>
              <a:effectLst>
                <a:outerShdw dist="71842" dir="2700000" algn="ctr" rotWithShape="0">
                  <a:srgbClr val="996600">
                    <a:alpha val="50000"/>
                  </a:srgbClr>
                </a:outerShdw>
              </a:effectLst>
            </p:spPr>
            <p:txBody>
              <a:bodyPr anchor="ctr"/>
              <a:lstStyle/>
              <a:p>
                <a:pPr>
                  <a:defRPr/>
                </a:pPr>
                <a:r>
                  <a:rPr lang="zh-TW" altLang="zh-TW" dirty="0">
                    <a:solidFill>
                      <a:schemeClr val="accent1"/>
                    </a:solidFill>
                  </a:rPr>
                  <a:t>教育訓練</a:t>
                </a:r>
              </a:p>
              <a:p>
                <a:pPr>
                  <a:defRPr/>
                </a:pPr>
                <a:r>
                  <a:rPr lang="zh-TW" altLang="zh-TW" dirty="0"/>
                  <a:t>信義房屋從員工進入公司的第一步：教育訓練，便已經揭示了知識社群的存在。組織從職前訓練的流程開始，首先是職前訓練</a:t>
                </a:r>
                <a:r>
                  <a:rPr lang="en-US" altLang="zh-TW" dirty="0"/>
                  <a:t>150</a:t>
                </a:r>
                <a:r>
                  <a:rPr lang="zh-TW" altLang="zh-TW" dirty="0"/>
                  <a:t>小時業務基礎課程</a:t>
                </a:r>
                <a:r>
                  <a:rPr lang="en-US" altLang="zh-TW" dirty="0"/>
                  <a:t>(</a:t>
                </a:r>
                <a:r>
                  <a:rPr lang="zh-TW" altLang="zh-TW" dirty="0"/>
                  <a:t>一</a:t>
                </a:r>
                <a:r>
                  <a:rPr lang="en-US" altLang="zh-TW" dirty="0"/>
                  <a:t>)</a:t>
                </a:r>
                <a:r>
                  <a:rPr lang="zh-TW" altLang="zh-TW" dirty="0"/>
                  <a:t>，包括中介實務法律教室、風宅預售買賣概述、每日行程與自我管理，其次為職前訓練業務基礎課程</a:t>
                </a:r>
                <a:r>
                  <a:rPr lang="en-US" altLang="zh-TW" dirty="0"/>
                  <a:t>(</a:t>
                </a:r>
                <a:r>
                  <a:rPr lang="zh-TW" altLang="zh-TW" dirty="0"/>
                  <a:t>二</a:t>
                </a:r>
                <a:r>
                  <a:rPr lang="en-US" altLang="zh-TW" dirty="0"/>
                  <a:t>)</a:t>
                </a:r>
                <a:r>
                  <a:rPr lang="zh-TW" altLang="zh-TW" dirty="0"/>
                  <a:t>，包括代客流程電腦化、客戶滿意的經營與系統介紹、經紀業管理條例解析、個案行銷廣告企業與執行。最後則為進階訓練</a:t>
                </a:r>
                <a:r>
                  <a:rPr lang="en-US" altLang="zh-TW" dirty="0"/>
                  <a:t>60</a:t>
                </a:r>
                <a:r>
                  <a:rPr lang="zh-TW" altLang="zh-TW" dirty="0"/>
                  <a:t>小時業務進階課程，包括風水與中介、中介刑事責任解析、服務品質案例研討、法律案例研火動產強制執行實務。</a:t>
                </a:r>
              </a:p>
            </p:txBody>
          </p:sp>
        </p:grpSp>
        <p:grpSp>
          <p:nvGrpSpPr>
            <p:cNvPr id="28677" name="Group 7"/>
            <p:cNvGrpSpPr>
              <a:grpSpLocks/>
            </p:cNvGrpSpPr>
            <p:nvPr/>
          </p:nvGrpSpPr>
          <p:grpSpPr bwMode="auto">
            <a:xfrm>
              <a:off x="703" y="1848"/>
              <a:ext cx="4446" cy="911"/>
              <a:chOff x="703" y="914"/>
              <a:chExt cx="4446" cy="480"/>
            </a:xfrm>
          </p:grpSpPr>
          <p:sp>
            <p:nvSpPr>
              <p:cNvPr id="9" name="Rectangle 8"/>
              <p:cNvSpPr>
                <a:spLocks noChangeArrowheads="1"/>
              </p:cNvSpPr>
              <p:nvPr/>
            </p:nvSpPr>
            <p:spPr bwMode="auto">
              <a:xfrm>
                <a:off x="703" y="914"/>
                <a:ext cx="454" cy="480"/>
              </a:xfrm>
              <a:prstGeom prst="rect">
                <a:avLst/>
              </a:prstGeom>
              <a:solidFill>
                <a:srgbClr val="64633C"/>
              </a:solidFill>
              <a:ln w="9525" algn="ctr">
                <a:noFill/>
                <a:miter lim="800000"/>
                <a:headEnd/>
                <a:tailEnd/>
              </a:ln>
              <a:effectLst>
                <a:outerShdw dist="71842" dir="2700000" algn="ctr" rotWithShape="0">
                  <a:srgbClr val="996600">
                    <a:alpha val="50000"/>
                  </a:srgbClr>
                </a:outerShdw>
              </a:effectLst>
            </p:spPr>
            <p:txBody>
              <a:bodyPr wrap="none" anchor="ctr"/>
              <a:lstStyle/>
              <a:p>
                <a:pPr algn="ctr">
                  <a:defRPr/>
                </a:pPr>
                <a:r>
                  <a:rPr lang="en-US" altLang="zh-TW" sz="3200" b="1">
                    <a:solidFill>
                      <a:schemeClr val="bg1"/>
                    </a:solidFill>
                    <a:latin typeface="Arial" charset="0"/>
                    <a:ea typeface="標楷體" pitchFamily="65" charset="-120"/>
                    <a:cs typeface="Arial" charset="0"/>
                  </a:rPr>
                  <a:t>2</a:t>
                </a:r>
                <a:endParaRPr lang="en-US" altLang="ja-JP" sz="3200" b="1">
                  <a:solidFill>
                    <a:schemeClr val="bg1"/>
                  </a:solidFill>
                  <a:latin typeface="Arial" charset="0"/>
                  <a:ea typeface="標楷體" pitchFamily="65" charset="-120"/>
                  <a:cs typeface="Arial" charset="0"/>
                </a:endParaRPr>
              </a:p>
            </p:txBody>
          </p:sp>
          <p:sp>
            <p:nvSpPr>
              <p:cNvPr id="10" name="Rectangle 9"/>
              <p:cNvSpPr>
                <a:spLocks noChangeArrowheads="1"/>
              </p:cNvSpPr>
              <p:nvPr/>
            </p:nvSpPr>
            <p:spPr bwMode="auto">
              <a:xfrm>
                <a:off x="1157" y="914"/>
                <a:ext cx="3992" cy="479"/>
              </a:xfrm>
              <a:prstGeom prst="rect">
                <a:avLst/>
              </a:prstGeom>
              <a:solidFill>
                <a:srgbClr val="F7F6C1"/>
              </a:solidFill>
              <a:ln w="9525" algn="ctr">
                <a:noFill/>
                <a:miter lim="800000"/>
                <a:headEnd/>
                <a:tailEnd/>
              </a:ln>
              <a:effectLst>
                <a:outerShdw dist="71842" dir="2700000" algn="ctr" rotWithShape="0">
                  <a:srgbClr val="996600">
                    <a:alpha val="50000"/>
                  </a:srgbClr>
                </a:outerShdw>
              </a:effectLst>
            </p:spPr>
            <p:txBody>
              <a:bodyPr anchor="ctr"/>
              <a:lstStyle/>
              <a:p>
                <a:pPr>
                  <a:defRPr/>
                </a:pPr>
                <a:r>
                  <a:rPr lang="zh-TW" altLang="zh-TW" dirty="0">
                    <a:solidFill>
                      <a:schemeClr val="accent1"/>
                    </a:solidFill>
                  </a:rPr>
                  <a:t>學長姊制度</a:t>
                </a:r>
              </a:p>
              <a:p>
                <a:pPr>
                  <a:defRPr/>
                </a:pPr>
                <a:r>
                  <a:rPr lang="zh-TW" altLang="zh-TW" dirty="0"/>
                  <a:t>信義房屋組織內的學長姊制度是另一項知識社群的作法。學長姊制度不但可以有效的支援組織內的每一份子，其中受益最多的應該是處於第一線的業務人員，當業務仲介人員在個案上遭逢瓶頸時，可透過組織內健全的學長姊制度，先給予業務員一個處理個案的線索或想法的激盪，基於每位學長姊都是經驗豐富的仲介員，因此，大多數的問題均可在這個階段就獲得解答，這樣的制度對於組織而言具有加分的作用，而且可過濾案件排解的難易程度，再視情況將棘手的案件或案主，轉介至經理或主管的手中，如此對於主管或是業務員而言，都是一項良好的解決問題模式。</a:t>
                </a:r>
              </a:p>
            </p:txBody>
          </p:sp>
        </p:grpSp>
      </p:grpSp>
    </p:spTree>
    <p:extLst>
      <p:ext uri="{BB962C8B-B14F-4D97-AF65-F5344CB8AC3E}">
        <p14:creationId xmlns:p14="http://schemas.microsoft.com/office/powerpoint/2010/main" val="13747862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標題 1"/>
          <p:cNvSpPr>
            <a:spLocks noGrp="1"/>
          </p:cNvSpPr>
          <p:nvPr>
            <p:ph type="title"/>
          </p:nvPr>
        </p:nvSpPr>
        <p:spPr/>
        <p:txBody>
          <a:bodyPr/>
          <a:lstStyle/>
          <a:p>
            <a:pPr algn="ctr" eaLnBrk="1" hangingPunct="1"/>
            <a:r>
              <a:rPr lang="zh-TW" altLang="en-US" sz="3600" dirty="0" smtClean="0">
                <a:latin typeface="微軟正黑體" pitchFamily="34" charset="-120"/>
                <a:ea typeface="微軟正黑體" pitchFamily="34" charset="-120"/>
              </a:rPr>
              <a:t>知識管理與創新</a:t>
            </a:r>
            <a:r>
              <a:rPr lang="en-US" altLang="zh-TW" sz="3600" dirty="0" smtClean="0">
                <a:latin typeface="微軟正黑體" pitchFamily="34" charset="-120"/>
                <a:ea typeface="微軟正黑體" pitchFamily="34" charset="-120"/>
              </a:rPr>
              <a:t>_</a:t>
            </a:r>
            <a:r>
              <a:rPr lang="zh-TW" altLang="en-US" sz="3600" dirty="0" smtClean="0">
                <a:latin typeface="微軟正黑體" pitchFamily="34" charset="-120"/>
                <a:ea typeface="微軟正黑體" pitchFamily="34" charset="-120"/>
              </a:rPr>
              <a:t>知識社群</a:t>
            </a:r>
            <a:r>
              <a:rPr lang="en-US" altLang="zh-TW" sz="3600" dirty="0" smtClean="0">
                <a:latin typeface="微軟正黑體" pitchFamily="34" charset="-120"/>
                <a:ea typeface="微軟正黑體" pitchFamily="34" charset="-120"/>
              </a:rPr>
              <a:t>-2</a:t>
            </a:r>
            <a:r>
              <a:rPr lang="en-US" altLang="zh-TW" sz="3600" b="1" dirty="0" smtClean="0">
                <a:latin typeface="新細明體" pitchFamily="18" charset="-120"/>
                <a:ea typeface="新細明體" pitchFamily="18" charset="-120"/>
              </a:rPr>
              <a:t/>
            </a:r>
            <a:br>
              <a:rPr lang="en-US" altLang="zh-TW" sz="3600" b="1" dirty="0" smtClean="0">
                <a:latin typeface="新細明體" pitchFamily="18" charset="-120"/>
                <a:ea typeface="新細明體" pitchFamily="18" charset="-120"/>
              </a:rPr>
            </a:br>
            <a:endParaRPr lang="zh-TW" altLang="en-US" sz="3600" dirty="0" smtClean="0"/>
          </a:p>
        </p:txBody>
      </p:sp>
      <p:grpSp>
        <p:nvGrpSpPr>
          <p:cNvPr id="29699" name="Group 4"/>
          <p:cNvGrpSpPr>
            <a:grpSpLocks/>
          </p:cNvGrpSpPr>
          <p:nvPr/>
        </p:nvGrpSpPr>
        <p:grpSpPr bwMode="auto">
          <a:xfrm>
            <a:off x="142875" y="1479550"/>
            <a:ext cx="8858250" cy="3533775"/>
            <a:chOff x="703" y="935"/>
            <a:chExt cx="4446" cy="454"/>
          </a:xfrm>
        </p:grpSpPr>
        <p:sp>
          <p:nvSpPr>
            <p:cNvPr id="20" name="Rectangle 5"/>
            <p:cNvSpPr>
              <a:spLocks noChangeArrowheads="1"/>
            </p:cNvSpPr>
            <p:nvPr/>
          </p:nvSpPr>
          <p:spPr bwMode="auto">
            <a:xfrm>
              <a:off x="703" y="935"/>
              <a:ext cx="454" cy="454"/>
            </a:xfrm>
            <a:prstGeom prst="rect">
              <a:avLst/>
            </a:prstGeom>
            <a:solidFill>
              <a:srgbClr val="64633C"/>
            </a:solidFill>
            <a:ln w="9525" algn="ctr">
              <a:noFill/>
              <a:miter lim="800000"/>
              <a:headEnd/>
              <a:tailEnd/>
            </a:ln>
            <a:effectLst>
              <a:outerShdw dist="71842" dir="2700000" algn="ctr" rotWithShape="0">
                <a:srgbClr val="996600">
                  <a:alpha val="50000"/>
                </a:srgbClr>
              </a:outerShdw>
            </a:effectLst>
          </p:spPr>
          <p:txBody>
            <a:bodyPr wrap="none" anchor="ctr"/>
            <a:lstStyle/>
            <a:p>
              <a:pPr algn="ctr">
                <a:defRPr/>
              </a:pPr>
              <a:r>
                <a:rPr lang="en-US" altLang="zh-TW" sz="3200" b="1" dirty="0">
                  <a:solidFill>
                    <a:schemeClr val="bg1"/>
                  </a:solidFill>
                  <a:latin typeface="Arial" charset="0"/>
                  <a:ea typeface="標楷體" pitchFamily="65" charset="-120"/>
                  <a:cs typeface="Arial" charset="0"/>
                </a:rPr>
                <a:t>3</a:t>
              </a:r>
              <a:endParaRPr lang="en-US" altLang="ja-JP" sz="3200" b="1" dirty="0">
                <a:solidFill>
                  <a:schemeClr val="bg1"/>
                </a:solidFill>
                <a:latin typeface="Arial" charset="0"/>
                <a:ea typeface="標楷體" pitchFamily="65" charset="-120"/>
                <a:cs typeface="Arial" charset="0"/>
              </a:endParaRPr>
            </a:p>
          </p:txBody>
        </p:sp>
        <p:sp>
          <p:nvSpPr>
            <p:cNvPr id="21" name="Rectangle 6"/>
            <p:cNvSpPr>
              <a:spLocks noChangeArrowheads="1"/>
            </p:cNvSpPr>
            <p:nvPr/>
          </p:nvSpPr>
          <p:spPr bwMode="auto">
            <a:xfrm>
              <a:off x="1157" y="935"/>
              <a:ext cx="3992" cy="454"/>
            </a:xfrm>
            <a:prstGeom prst="rect">
              <a:avLst/>
            </a:prstGeom>
            <a:solidFill>
              <a:srgbClr val="F7F6C1"/>
            </a:solidFill>
            <a:ln w="9525" algn="ctr">
              <a:noFill/>
              <a:miter lim="800000"/>
              <a:headEnd/>
              <a:tailEnd/>
            </a:ln>
            <a:effectLst>
              <a:outerShdw dist="71842" dir="2700000" algn="ctr" rotWithShape="0">
                <a:srgbClr val="996600">
                  <a:alpha val="50000"/>
                </a:srgbClr>
              </a:outerShdw>
            </a:effectLst>
          </p:spPr>
          <p:txBody>
            <a:bodyPr anchor="ctr"/>
            <a:lstStyle/>
            <a:p>
              <a:pPr>
                <a:defRPr/>
              </a:pPr>
              <a:r>
                <a:rPr lang="zh-TW" altLang="zh-TW" sz="2000" dirty="0">
                  <a:solidFill>
                    <a:schemeClr val="accent1"/>
                  </a:solidFill>
                </a:rPr>
                <a:t>團隊獎金制度</a:t>
              </a:r>
            </a:p>
            <a:p>
              <a:pPr>
                <a:defRPr/>
              </a:pPr>
              <a:r>
                <a:rPr lang="zh-TW" altLang="zh-TW" sz="2000" dirty="0"/>
                <a:t>立業宗旨乃是宣誓著「吾等願藉專業知識、群體力量以服務社會大眾，促進房地產交易之安全、迅速與合理，並提供良好環境，使同仁獲得就業之安全與成長，而以適當利潤維持企業之生存與發展。」在信義的立業宗旨當中強調著專業知識和群體力量的相輔相成，可以發現信義是一個重視群體合作的企業。信義的獎金制度有別於業界高額獎金的模式，其獎金設計強調隊團隊合作，且透過個人的榮譽感來加以完成，該公司在每個月開會時舉辦頒獎的活動，給予不同層級達到不同標準的人獎勵與表揚，信義透過在大型開會場合中表揚業績達到標準的員工，透過群體的鼓勵，讓得獎的人在同儕間具有標竿的形象與作用，藉以達到全體績效的提昇。</a:t>
              </a:r>
            </a:p>
          </p:txBody>
        </p:sp>
      </p:grpSp>
    </p:spTree>
    <p:extLst>
      <p:ext uri="{BB962C8B-B14F-4D97-AF65-F5344CB8AC3E}">
        <p14:creationId xmlns:p14="http://schemas.microsoft.com/office/powerpoint/2010/main" val="1745403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標題 1"/>
          <p:cNvSpPr>
            <a:spLocks noGrp="1"/>
          </p:cNvSpPr>
          <p:nvPr>
            <p:ph type="title"/>
          </p:nvPr>
        </p:nvSpPr>
        <p:spPr>
          <a:xfrm>
            <a:off x="457200" y="908720"/>
            <a:ext cx="8229600" cy="1011138"/>
          </a:xfrm>
        </p:spPr>
        <p:txBody>
          <a:bodyPr/>
          <a:lstStyle/>
          <a:p>
            <a:pPr algn="ctr" eaLnBrk="1" hangingPunct="1"/>
            <a:r>
              <a:rPr lang="zh-TW" altLang="en-US" sz="3200" dirty="0" smtClean="0">
                <a:latin typeface="微軟正黑體" pitchFamily="34" charset="-120"/>
                <a:ea typeface="微軟正黑體" pitchFamily="34" charset="-120"/>
              </a:rPr>
              <a:t>結論 </a:t>
            </a:r>
            <a:r>
              <a:rPr lang="en-US" altLang="zh-TW" sz="3200" dirty="0" smtClean="0">
                <a:latin typeface="微軟正黑體" pitchFamily="34" charset="-120"/>
                <a:ea typeface="微軟正黑體" pitchFamily="34" charset="-120"/>
              </a:rPr>
              <a:t>:</a:t>
            </a:r>
            <a:r>
              <a:rPr lang="zh-TW" altLang="en-US" sz="3200" dirty="0" smtClean="0">
                <a:latin typeface="微軟正黑體" pitchFamily="34" charset="-120"/>
                <a:ea typeface="微軟正黑體" pitchFamily="34" charset="-120"/>
              </a:rPr>
              <a:t> </a:t>
            </a:r>
            <a:r>
              <a:rPr lang="zh-TW" altLang="en-US" sz="3600" dirty="0" smtClean="0">
                <a:latin typeface="微軟正黑體" pitchFamily="34" charset="-120"/>
                <a:ea typeface="微軟正黑體" pitchFamily="34" charset="-120"/>
              </a:rPr>
              <a:t>從</a:t>
            </a:r>
            <a:r>
              <a:rPr lang="zh-TW" altLang="en-US" sz="3600" dirty="0">
                <a:latin typeface="微軟正黑體" pitchFamily="34" charset="-120"/>
                <a:ea typeface="微軟正黑體" pitchFamily="34" charset="-120"/>
              </a:rPr>
              <a:t>固本中創造優勢</a:t>
            </a:r>
            <a:r>
              <a:rPr lang="en-US" altLang="zh-TW" sz="3600" b="1" dirty="0" smtClean="0">
                <a:latin typeface="新細明體" pitchFamily="18" charset="-120"/>
                <a:ea typeface="新細明體" pitchFamily="18" charset="-120"/>
              </a:rPr>
              <a:t/>
            </a:r>
            <a:br>
              <a:rPr lang="en-US" altLang="zh-TW" sz="3600" b="1" dirty="0" smtClean="0">
                <a:latin typeface="新細明體" pitchFamily="18" charset="-120"/>
                <a:ea typeface="新細明體" pitchFamily="18" charset="-120"/>
              </a:rPr>
            </a:br>
            <a:endParaRPr lang="zh-TW" altLang="en-US" sz="3600" dirty="0" smtClean="0"/>
          </a:p>
        </p:txBody>
      </p:sp>
      <p:sp>
        <p:nvSpPr>
          <p:cNvPr id="5" name="圓角矩形 4"/>
          <p:cNvSpPr/>
          <p:nvPr/>
        </p:nvSpPr>
        <p:spPr>
          <a:xfrm>
            <a:off x="395536" y="3284538"/>
            <a:ext cx="2447925" cy="1368425"/>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35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dirty="0">
                <a:solidFill>
                  <a:schemeClr val="tx1"/>
                </a:solidFill>
              </a:rPr>
              <a:t>企業知識管理</a:t>
            </a:r>
          </a:p>
        </p:txBody>
      </p:sp>
      <p:sp>
        <p:nvSpPr>
          <p:cNvPr id="6" name="圓角矩形 5"/>
          <p:cNvSpPr/>
          <p:nvPr/>
        </p:nvSpPr>
        <p:spPr>
          <a:xfrm>
            <a:off x="4284663" y="1700213"/>
            <a:ext cx="4248150" cy="1368425"/>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35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dirty="0">
                <a:solidFill>
                  <a:schemeClr val="tx1"/>
                </a:solidFill>
              </a:rPr>
              <a:t>員工能力與顧客關係管理</a:t>
            </a:r>
          </a:p>
        </p:txBody>
      </p:sp>
      <p:sp>
        <p:nvSpPr>
          <p:cNvPr id="7" name="圓角矩形 6"/>
          <p:cNvSpPr/>
          <p:nvPr/>
        </p:nvSpPr>
        <p:spPr>
          <a:xfrm>
            <a:off x="4284663" y="3284538"/>
            <a:ext cx="4248150" cy="1368425"/>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35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dirty="0">
                <a:solidFill>
                  <a:schemeClr val="tx1"/>
                </a:solidFill>
              </a:rPr>
              <a:t>企業的策略性聯盟</a:t>
            </a:r>
          </a:p>
        </p:txBody>
      </p:sp>
      <p:sp>
        <p:nvSpPr>
          <p:cNvPr id="8" name="圓角矩形 7"/>
          <p:cNvSpPr/>
          <p:nvPr/>
        </p:nvSpPr>
        <p:spPr>
          <a:xfrm>
            <a:off x="4284663" y="4868863"/>
            <a:ext cx="4248150" cy="1368425"/>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35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dirty="0">
                <a:solidFill>
                  <a:schemeClr val="tx1"/>
                </a:solidFill>
              </a:rPr>
              <a:t>企業整合上、中、下游產業</a:t>
            </a:r>
          </a:p>
        </p:txBody>
      </p:sp>
      <p:sp>
        <p:nvSpPr>
          <p:cNvPr id="9" name="向右箭號 8"/>
          <p:cNvSpPr/>
          <p:nvPr/>
        </p:nvSpPr>
        <p:spPr>
          <a:xfrm>
            <a:off x="2987824" y="3356223"/>
            <a:ext cx="1223963" cy="1296913"/>
          </a:xfrm>
          <a:prstGeom prst="rightArrow">
            <a:avLst/>
          </a:prstGeom>
        </p:spPr>
        <p:style>
          <a:lnRef idx="3">
            <a:schemeClr val="lt1"/>
          </a:lnRef>
          <a:fillRef idx="1">
            <a:schemeClr val="accent5"/>
          </a:fillRef>
          <a:effectRef idx="1">
            <a:schemeClr val="accent5"/>
          </a:effectRef>
          <a:fontRef idx="minor">
            <a:schemeClr val="lt1"/>
          </a:fontRef>
        </p:style>
        <p:txBody>
          <a:bodyPr anchor="ctr"/>
          <a:lstStyle/>
          <a:p>
            <a:pPr algn="ctr">
              <a:defRPr/>
            </a:pPr>
            <a:r>
              <a:rPr lang="zh-TW" altLang="en-US" dirty="0">
                <a:solidFill>
                  <a:schemeClr val="tx1"/>
                </a:solidFill>
              </a:rPr>
              <a:t>發展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3222104"/>
            <a:ext cx="8229600" cy="1143000"/>
          </a:xfrm>
        </p:spPr>
        <p:txBody>
          <a:bodyPr/>
          <a:lstStyle/>
          <a:p>
            <a:pPr algn="ctr"/>
            <a:r>
              <a:rPr lang="zh-TW" altLang="en-US" sz="5400" dirty="0">
                <a:latin typeface="微軟正黑體" pitchFamily="34" charset="-120"/>
                <a:ea typeface="微軟正黑體" pitchFamily="34" charset="-120"/>
              </a:rPr>
              <a:t>信義的五項修</a:t>
            </a:r>
            <a:r>
              <a:rPr lang="zh-TW" altLang="en-US" sz="5400" dirty="0" smtClean="0">
                <a:latin typeface="微軟正黑體" pitchFamily="34" charset="-120"/>
                <a:ea typeface="微軟正黑體" pitchFamily="34" charset="-120"/>
              </a:rPr>
              <a:t>練</a:t>
            </a:r>
            <a:r>
              <a:rPr lang="en-US" altLang="zh-TW" sz="5400" dirty="0" smtClean="0">
                <a:latin typeface="微軟正黑體" pitchFamily="34" charset="-120"/>
                <a:ea typeface="微軟正黑體" pitchFamily="34" charset="-120"/>
              </a:rPr>
              <a:t/>
            </a:r>
            <a:br>
              <a:rPr lang="en-US" altLang="zh-TW" sz="5400" dirty="0" smtClean="0">
                <a:latin typeface="微軟正黑體" pitchFamily="34" charset="-120"/>
                <a:ea typeface="微軟正黑體" pitchFamily="34" charset="-120"/>
              </a:rPr>
            </a:br>
            <a:r>
              <a:rPr lang="zh-TW" altLang="en-US" sz="5400" dirty="0" smtClean="0">
                <a:latin typeface="微軟正黑體" pitchFamily="34" charset="-120"/>
                <a:ea typeface="微軟正黑體" pitchFamily="34" charset="-120"/>
              </a:rPr>
              <a:t>及</a:t>
            </a:r>
            <a:r>
              <a:rPr lang="en-US" altLang="zh-TW" sz="5400" dirty="0" smtClean="0">
                <a:latin typeface="微軟正黑體" pitchFamily="34" charset="-120"/>
                <a:ea typeface="微軟正黑體" pitchFamily="34" charset="-120"/>
              </a:rPr>
              <a:t/>
            </a:r>
            <a:br>
              <a:rPr lang="en-US" altLang="zh-TW" sz="5400" dirty="0" smtClean="0">
                <a:latin typeface="微軟正黑體" pitchFamily="34" charset="-120"/>
                <a:ea typeface="微軟正黑體" pitchFamily="34" charset="-120"/>
              </a:rPr>
            </a:br>
            <a:r>
              <a:rPr lang="zh-TW" altLang="en-US" sz="5400" dirty="0">
                <a:latin typeface="微軟正黑體" pitchFamily="34" charset="-120"/>
                <a:ea typeface="微軟正黑體" pitchFamily="34" charset="-120"/>
              </a:rPr>
              <a:t>學習型</a:t>
            </a:r>
            <a:r>
              <a:rPr lang="zh-TW" altLang="en-US" sz="5400" dirty="0" smtClean="0">
                <a:latin typeface="微軟正黑體" pitchFamily="34" charset="-120"/>
                <a:ea typeface="微軟正黑體" pitchFamily="34" charset="-120"/>
              </a:rPr>
              <a:t>組織的實踐</a:t>
            </a:r>
            <a:endParaRPr lang="zh-TW" altLang="en-US" sz="5400" dirty="0">
              <a:latin typeface="微軟正黑體" pitchFamily="34" charset="-120"/>
              <a:ea typeface="微軟正黑體" pitchFamily="34" charset="-120"/>
            </a:endParaRPr>
          </a:p>
        </p:txBody>
      </p:sp>
      <p:sp>
        <p:nvSpPr>
          <p:cNvPr id="3" name="內容版面配置區 2"/>
          <p:cNvSpPr>
            <a:spLocks noGrp="1"/>
          </p:cNvSpPr>
          <p:nvPr>
            <p:ph idx="1"/>
          </p:nvPr>
        </p:nvSpPr>
        <p:spPr>
          <a:xfrm>
            <a:off x="3707904" y="5175523"/>
            <a:ext cx="1594520" cy="557733"/>
          </a:xfrm>
        </p:spPr>
        <p:txBody>
          <a:bodyPr/>
          <a:lstStyle/>
          <a:p>
            <a:r>
              <a:rPr lang="zh-TW" altLang="en-US" dirty="0"/>
              <a:t>翁加偉</a:t>
            </a:r>
          </a:p>
        </p:txBody>
      </p:sp>
    </p:spTree>
    <p:extLst>
      <p:ext uri="{BB962C8B-B14F-4D97-AF65-F5344CB8AC3E}">
        <p14:creationId xmlns:p14="http://schemas.microsoft.com/office/powerpoint/2010/main" val="20020352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標題 1"/>
          <p:cNvSpPr>
            <a:spLocks noGrp="1"/>
          </p:cNvSpPr>
          <p:nvPr>
            <p:ph type="title"/>
          </p:nvPr>
        </p:nvSpPr>
        <p:spPr/>
        <p:txBody>
          <a:bodyPr/>
          <a:lstStyle/>
          <a:p>
            <a:pPr algn="ctr" eaLnBrk="1" hangingPunct="1"/>
            <a:r>
              <a:rPr lang="zh-TW" altLang="en-US" sz="3600" b="1" dirty="0" smtClean="0">
                <a:latin typeface="微軟正黑體" pitchFamily="34" charset="-120"/>
                <a:ea typeface="微軟正黑體" pitchFamily="34" charset="-120"/>
              </a:rPr>
              <a:t>信義的五項修練</a:t>
            </a:r>
            <a:r>
              <a:rPr lang="en-US" altLang="zh-TW" sz="3600" b="1" dirty="0" smtClean="0">
                <a:latin typeface="新細明體" pitchFamily="18" charset="-120"/>
                <a:ea typeface="新細明體" pitchFamily="18" charset="-120"/>
              </a:rPr>
              <a:t/>
            </a:r>
            <a:br>
              <a:rPr lang="en-US" altLang="zh-TW" sz="3600" b="1" dirty="0" smtClean="0">
                <a:latin typeface="新細明體" pitchFamily="18" charset="-120"/>
                <a:ea typeface="新細明體" pitchFamily="18" charset="-120"/>
              </a:rPr>
            </a:br>
            <a:r>
              <a:rPr lang="zh-TW" altLang="en-US" sz="3600" b="1" dirty="0" smtClean="0">
                <a:latin typeface="新細明體" pitchFamily="18" charset="-120"/>
                <a:ea typeface="新細明體" pitchFamily="18" charset="-120"/>
              </a:rPr>
              <a:t> </a:t>
            </a:r>
            <a:r>
              <a:rPr lang="en-US" altLang="zh-TW" sz="3600" b="1" dirty="0" smtClean="0">
                <a:latin typeface="新細明體" pitchFamily="18" charset="-120"/>
                <a:ea typeface="新細明體" pitchFamily="18" charset="-120"/>
              </a:rPr>
              <a:t/>
            </a:r>
            <a:br>
              <a:rPr lang="en-US" altLang="zh-TW" sz="3600" b="1" dirty="0" smtClean="0">
                <a:latin typeface="新細明體" pitchFamily="18" charset="-120"/>
                <a:ea typeface="新細明體" pitchFamily="18" charset="-120"/>
              </a:rPr>
            </a:br>
            <a:endParaRPr lang="zh-TW" altLang="en-US" sz="3600" dirty="0" smtClean="0"/>
          </a:p>
        </p:txBody>
      </p:sp>
      <p:graphicFrame>
        <p:nvGraphicFramePr>
          <p:cNvPr id="8" name="表格 7"/>
          <p:cNvGraphicFramePr>
            <a:graphicFrameLocks noGrp="1"/>
          </p:cNvGraphicFramePr>
          <p:nvPr>
            <p:extLst>
              <p:ext uri="{D42A27DB-BD31-4B8C-83A1-F6EECF244321}">
                <p14:modId xmlns:p14="http://schemas.microsoft.com/office/powerpoint/2010/main" val="2393040578"/>
              </p:ext>
            </p:extLst>
          </p:nvPr>
        </p:nvGraphicFramePr>
        <p:xfrm>
          <a:off x="468313" y="981075"/>
          <a:ext cx="8135937" cy="5616575"/>
        </p:xfrm>
        <a:graphic>
          <a:graphicData uri="http://schemas.openxmlformats.org/drawingml/2006/table">
            <a:tbl>
              <a:tblPr bandRow="1">
                <a:tableStyleId>{5C22544A-7EE6-4342-B048-85BDC9FD1C3A}</a:tableStyleId>
              </a:tblPr>
              <a:tblGrid>
                <a:gridCol w="1799986"/>
                <a:gridCol w="6335951"/>
              </a:tblGrid>
              <a:tr h="981091">
                <a:tc>
                  <a:txBody>
                    <a:bodyPr/>
                    <a:lstStyle/>
                    <a:p>
                      <a:pPr algn="ctr"/>
                      <a:r>
                        <a:rPr lang="zh-TW" altLang="en-US" sz="1800" dirty="0" smtClean="0"/>
                        <a:t>建立共同願景</a:t>
                      </a:r>
                      <a:endParaRPr lang="zh-TW" altLang="en-US" sz="1800" dirty="0"/>
                    </a:p>
                  </a:txBody>
                  <a:tcPr marL="91429" marR="91429" anchor="ctr"/>
                </a:tc>
                <a:tc>
                  <a:txBody>
                    <a:bodyPr/>
                    <a:lstStyle/>
                    <a:p>
                      <a:r>
                        <a:rPr kumimoji="0" lang="zh-TW" altLang="en-US" sz="1400" u="none" kern="1200" dirty="0" smtClean="0">
                          <a:solidFill>
                            <a:schemeClr val="tx1"/>
                          </a:solidFill>
                          <a:latin typeface="+mn-ea"/>
                          <a:ea typeface="+mn-ea"/>
                          <a:cs typeface="+mn-cs"/>
                        </a:rPr>
                        <a:t>信義企業集團之經營理念，可以「信義立業，止於至善」一言以蔽之，唯有做到信義才能立業，而立業不僅指創業而已，更包括個人的成家、立業，我們的企業目標不僅是</a:t>
                      </a:r>
                      <a:r>
                        <a:rPr kumimoji="0" lang="zh-TW" altLang="en-US" sz="1400" u="none" kern="1200" dirty="0" smtClean="0">
                          <a:solidFill>
                            <a:srgbClr val="FF0000"/>
                          </a:solidFill>
                          <a:latin typeface="+mn-ea"/>
                          <a:ea typeface="+mn-ea"/>
                          <a:cs typeface="+mn-cs"/>
                        </a:rPr>
                        <a:t>「永續經營」</a:t>
                      </a:r>
                      <a:r>
                        <a:rPr kumimoji="0" lang="zh-TW" altLang="en-US" sz="1400" u="none" kern="1200" dirty="0" smtClean="0">
                          <a:solidFill>
                            <a:schemeClr val="tx1"/>
                          </a:solidFill>
                          <a:latin typeface="+mn-ea"/>
                          <a:ea typeface="+mn-ea"/>
                          <a:cs typeface="+mn-cs"/>
                        </a:rPr>
                        <a:t>，更要「止於至善」，</a:t>
                      </a:r>
                      <a:r>
                        <a:rPr kumimoji="0" lang="zh-TW" altLang="en-US" sz="1400" u="none" kern="1200" dirty="0" smtClean="0">
                          <a:solidFill>
                            <a:srgbClr val="FF0000"/>
                          </a:solidFill>
                          <a:latin typeface="+mn-ea"/>
                          <a:ea typeface="+mn-ea"/>
                          <a:cs typeface="+mn-cs"/>
                        </a:rPr>
                        <a:t>不斷地追尋與成長</a:t>
                      </a:r>
                      <a:r>
                        <a:rPr kumimoji="0" lang="zh-TW" altLang="en-US" sz="1400" u="none" kern="1200" dirty="0" smtClean="0">
                          <a:solidFill>
                            <a:schemeClr val="tx1"/>
                          </a:solidFill>
                          <a:latin typeface="+mn-ea"/>
                          <a:ea typeface="+mn-ea"/>
                          <a:cs typeface="+mn-cs"/>
                        </a:rPr>
                        <a:t>，進而達到「壽而康」的境界。</a:t>
                      </a:r>
                    </a:p>
                  </a:txBody>
                  <a:tcPr marL="91429" marR="91429" anchor="ctr"/>
                </a:tc>
              </a:tr>
              <a:tr h="1089599">
                <a:tc>
                  <a:txBody>
                    <a:bodyPr/>
                    <a:lstStyle/>
                    <a:p>
                      <a:pPr algn="ctr"/>
                      <a:r>
                        <a:rPr lang="zh-TW" altLang="en-US" sz="1800" dirty="0" smtClean="0"/>
                        <a:t>自我超越</a:t>
                      </a:r>
                      <a:endParaRPr lang="zh-TW" altLang="en-US" sz="1800" dirty="0"/>
                    </a:p>
                  </a:txBody>
                  <a:tcPr marL="91429" marR="91429" anchor="ctr"/>
                </a:tc>
                <a:tc>
                  <a:txBody>
                    <a:bodyPr/>
                    <a:lstStyle/>
                    <a:p>
                      <a:r>
                        <a:rPr kumimoji="0" lang="en-US" altLang="zh-TW" sz="1200" u="none" kern="1200" dirty="0" smtClean="0">
                          <a:solidFill>
                            <a:schemeClr val="tx1"/>
                          </a:solidFill>
                          <a:latin typeface="+mn-ea"/>
                          <a:ea typeface="+mn-ea"/>
                          <a:cs typeface="+mn-cs"/>
                        </a:rPr>
                        <a:t>2010</a:t>
                      </a:r>
                      <a:r>
                        <a:rPr kumimoji="0" lang="zh-TW" altLang="en-US" sz="1200" u="none" kern="1200" dirty="0" smtClean="0">
                          <a:solidFill>
                            <a:schemeClr val="tx1"/>
                          </a:solidFill>
                          <a:latin typeface="+mn-ea"/>
                          <a:ea typeface="+mn-ea"/>
                          <a:cs typeface="+mn-cs"/>
                          <a:hlinkClick r:id="rId3"/>
                        </a:rPr>
                        <a:t>全國首創「</a:t>
                      </a:r>
                      <a:r>
                        <a:rPr kumimoji="0" lang="en-US" altLang="zh-TW" sz="1200" u="none" kern="1200" dirty="0" err="1" smtClean="0">
                          <a:solidFill>
                            <a:schemeClr val="tx1"/>
                          </a:solidFill>
                          <a:latin typeface="+mn-ea"/>
                          <a:ea typeface="+mn-ea"/>
                          <a:cs typeface="+mn-cs"/>
                          <a:hlinkClick r:id="rId3"/>
                        </a:rPr>
                        <a:t>iPhone</a:t>
                      </a:r>
                      <a:r>
                        <a:rPr kumimoji="0" lang="zh-TW" altLang="en-US" sz="1200" u="none" kern="1200" dirty="0" smtClean="0">
                          <a:solidFill>
                            <a:schemeClr val="tx1"/>
                          </a:solidFill>
                          <a:latin typeface="+mn-ea"/>
                          <a:ea typeface="+mn-ea"/>
                          <a:cs typeface="+mn-cs"/>
                          <a:hlinkClick r:id="rId3"/>
                        </a:rPr>
                        <a:t>看屋</a:t>
                      </a:r>
                      <a:r>
                        <a:rPr kumimoji="0" lang="en-US" altLang="zh-TW" sz="1200" u="none" kern="1200" dirty="0" smtClean="0">
                          <a:solidFill>
                            <a:schemeClr val="tx1"/>
                          </a:solidFill>
                          <a:latin typeface="+mn-ea"/>
                          <a:ea typeface="+mn-ea"/>
                          <a:cs typeface="+mn-cs"/>
                          <a:hlinkClick r:id="rId3"/>
                        </a:rPr>
                        <a:t>App</a:t>
                      </a:r>
                      <a:r>
                        <a:rPr kumimoji="0" lang="zh-TW" altLang="en-US" sz="1200" u="none" kern="1200" dirty="0" smtClean="0">
                          <a:solidFill>
                            <a:schemeClr val="tx1"/>
                          </a:solidFill>
                          <a:latin typeface="+mn-ea"/>
                          <a:ea typeface="+mn-ea"/>
                          <a:cs typeface="+mn-cs"/>
                          <a:hlinkClick r:id="rId3"/>
                        </a:rPr>
                        <a:t>」，引領房仲業進入行動科技新世代</a:t>
                      </a:r>
                      <a:r>
                        <a:rPr kumimoji="0" lang="zh-TW" altLang="en-US" sz="1200" u="sng" kern="1200" dirty="0" smtClean="0">
                          <a:solidFill>
                            <a:schemeClr val="tx1"/>
                          </a:solidFill>
                          <a:latin typeface="+mn-ea"/>
                          <a:ea typeface="+mn-ea"/>
                          <a:cs typeface="+mn-cs"/>
                          <a:hlinkClick r:id="rId3"/>
                        </a:rPr>
                        <a:t>。</a:t>
                      </a:r>
                      <a:endParaRPr kumimoji="0" lang="en-US" altLang="zh-TW" sz="1200" u="sng" kern="1200" dirty="0" smtClean="0">
                        <a:solidFill>
                          <a:schemeClr val="tx1"/>
                        </a:solidFill>
                        <a:latin typeface="+mn-ea"/>
                        <a:ea typeface="+mn-ea"/>
                        <a:cs typeface="+mn-cs"/>
                      </a:endParaRPr>
                    </a:p>
                    <a:p>
                      <a:r>
                        <a:rPr kumimoji="0" lang="en-US" altLang="zh-TW" sz="1200" u="none" kern="1200" dirty="0" smtClean="0">
                          <a:solidFill>
                            <a:schemeClr val="tx1"/>
                          </a:solidFill>
                          <a:latin typeface="+mn-ea"/>
                          <a:ea typeface="+mn-ea"/>
                          <a:cs typeface="+mn-cs"/>
                        </a:rPr>
                        <a:t>2010</a:t>
                      </a:r>
                      <a:r>
                        <a:rPr kumimoji="0" lang="zh-TW" altLang="en-US" sz="1200" u="none" kern="1200" dirty="0" smtClean="0">
                          <a:solidFill>
                            <a:schemeClr val="tx1"/>
                          </a:solidFill>
                          <a:latin typeface="+mn-ea"/>
                          <a:ea typeface="+mn-ea"/>
                          <a:cs typeface="+mn-cs"/>
                          <a:hlinkClick r:id="rId4"/>
                        </a:rPr>
                        <a:t>引領業界率先推出「</a:t>
                      </a:r>
                      <a:r>
                        <a:rPr kumimoji="0" lang="en-US" altLang="zh-TW" sz="1200" u="none" kern="1200" dirty="0" smtClean="0">
                          <a:solidFill>
                            <a:schemeClr val="tx1"/>
                          </a:solidFill>
                          <a:latin typeface="+mn-ea"/>
                          <a:ea typeface="+mn-ea"/>
                          <a:cs typeface="+mn-cs"/>
                          <a:hlinkClick r:id="rId4"/>
                        </a:rPr>
                        <a:t>Home Staging</a:t>
                      </a:r>
                      <a:r>
                        <a:rPr kumimoji="0" lang="zh-TW" altLang="en-US" sz="1200" u="none" kern="1200" dirty="0" smtClean="0">
                          <a:solidFill>
                            <a:schemeClr val="tx1"/>
                          </a:solidFill>
                          <a:latin typeface="+mn-ea"/>
                          <a:ea typeface="+mn-ea"/>
                          <a:cs typeface="+mn-cs"/>
                          <a:hlinkClick r:id="rId4"/>
                        </a:rPr>
                        <a:t>美式宅妝」服務。</a:t>
                      </a:r>
                      <a:endParaRPr kumimoji="0" lang="zh-TW" altLang="en-US" sz="1200" u="none" kern="1200" dirty="0" smtClean="0">
                        <a:solidFill>
                          <a:schemeClr val="tx1"/>
                        </a:solidFill>
                        <a:latin typeface="+mn-ea"/>
                        <a:ea typeface="+mn-ea"/>
                        <a:cs typeface="+mn-cs"/>
                      </a:endParaRPr>
                    </a:p>
                    <a:p>
                      <a:r>
                        <a:rPr kumimoji="0" lang="en-US" altLang="zh-TW" sz="1200" u="none" kern="1200" dirty="0" smtClean="0">
                          <a:solidFill>
                            <a:schemeClr val="tx1"/>
                          </a:solidFill>
                          <a:latin typeface="+mn-ea"/>
                          <a:ea typeface="+mn-ea"/>
                          <a:cs typeface="+mn-cs"/>
                        </a:rPr>
                        <a:t>2009</a:t>
                      </a:r>
                      <a:r>
                        <a:rPr kumimoji="0" lang="zh-TW" altLang="en-US" sz="1200" u="none" kern="1200" dirty="0" smtClean="0">
                          <a:solidFill>
                            <a:schemeClr val="tx1"/>
                          </a:solidFill>
                          <a:latin typeface="+mn-ea"/>
                          <a:ea typeface="+mn-ea"/>
                          <a:cs typeface="+mn-cs"/>
                          <a:hlinkClick r:id="rId5"/>
                        </a:rPr>
                        <a:t>信義房屋帶領房仲業邁入新里程碑，公開「大台北月指數」，讓房價指數從月起算。</a:t>
                      </a:r>
                      <a:endParaRPr kumimoji="0" lang="zh-TW" altLang="en-US" sz="1200" u="none" kern="1200" dirty="0" smtClean="0">
                        <a:solidFill>
                          <a:schemeClr val="tx1"/>
                        </a:solidFill>
                        <a:latin typeface="+mn-ea"/>
                        <a:ea typeface="+mn-ea"/>
                        <a:cs typeface="+mn-cs"/>
                      </a:endParaRPr>
                    </a:p>
                    <a:p>
                      <a:r>
                        <a:rPr kumimoji="0" lang="en-US" altLang="zh-TW" sz="1200" u="none" kern="1200" dirty="0" smtClean="0">
                          <a:solidFill>
                            <a:schemeClr val="tx1"/>
                          </a:solidFill>
                          <a:latin typeface="+mn-ea"/>
                          <a:ea typeface="+mn-ea"/>
                          <a:cs typeface="+mn-cs"/>
                        </a:rPr>
                        <a:t>2009</a:t>
                      </a:r>
                      <a:r>
                        <a:rPr kumimoji="0" lang="zh-TW" altLang="en-US" sz="1200" u="none" kern="1200" dirty="0" smtClean="0">
                          <a:solidFill>
                            <a:schemeClr val="tx1"/>
                          </a:solidFill>
                          <a:latin typeface="+mn-ea"/>
                          <a:ea typeface="+mn-ea"/>
                          <a:cs typeface="+mn-cs"/>
                          <a:hlinkClick r:id="rId6"/>
                        </a:rPr>
                        <a:t>信義房屋首創「網路</a:t>
                      </a:r>
                      <a:r>
                        <a:rPr kumimoji="0" lang="en-US" altLang="zh-TW" sz="1200" u="none" kern="1200" dirty="0" smtClean="0">
                          <a:solidFill>
                            <a:schemeClr val="tx1"/>
                          </a:solidFill>
                          <a:latin typeface="+mn-ea"/>
                          <a:ea typeface="+mn-ea"/>
                          <a:cs typeface="+mn-cs"/>
                          <a:hlinkClick r:id="rId6"/>
                        </a:rPr>
                        <a:t>3D</a:t>
                      </a:r>
                      <a:r>
                        <a:rPr kumimoji="0" lang="zh-TW" altLang="en-US" sz="1200" u="none" kern="1200" dirty="0" smtClean="0">
                          <a:solidFill>
                            <a:schemeClr val="tx1"/>
                          </a:solidFill>
                          <a:latin typeface="+mn-ea"/>
                          <a:ea typeface="+mn-ea"/>
                          <a:cs typeface="+mn-cs"/>
                          <a:hlinkClick r:id="rId6"/>
                        </a:rPr>
                        <a:t>樣品屋」。</a:t>
                      </a:r>
                      <a:endParaRPr kumimoji="0" lang="zh-TW" altLang="en-US" sz="1200" u="none" kern="1200" dirty="0" smtClean="0">
                        <a:solidFill>
                          <a:schemeClr val="tx1"/>
                        </a:solidFill>
                        <a:latin typeface="+mn-ea"/>
                        <a:ea typeface="+mn-ea"/>
                        <a:cs typeface="+mn-cs"/>
                      </a:endParaRPr>
                    </a:p>
                    <a:p>
                      <a:r>
                        <a:rPr kumimoji="0" lang="en-US" altLang="zh-TW" sz="1200" u="none" kern="1200" dirty="0" smtClean="0">
                          <a:solidFill>
                            <a:schemeClr val="tx1"/>
                          </a:solidFill>
                          <a:latin typeface="+mn-ea"/>
                          <a:ea typeface="+mn-ea"/>
                          <a:cs typeface="+mn-cs"/>
                        </a:rPr>
                        <a:t>2009</a:t>
                      </a:r>
                      <a:r>
                        <a:rPr kumimoji="0" lang="zh-TW" altLang="en-US" sz="1200" u="none" kern="1200" dirty="0" smtClean="0">
                          <a:solidFill>
                            <a:schemeClr val="tx1"/>
                          </a:solidFill>
                          <a:latin typeface="+mn-ea"/>
                          <a:ea typeface="+mn-ea"/>
                          <a:cs typeface="+mn-cs"/>
                          <a:hlinkClick r:id="rId7"/>
                        </a:rPr>
                        <a:t>信義房屋成立房仲業第一所企業大學 每年投入</a:t>
                      </a:r>
                      <a:r>
                        <a:rPr kumimoji="0" lang="en-US" altLang="zh-TW" sz="1200" u="none" kern="1200" dirty="0" smtClean="0">
                          <a:solidFill>
                            <a:schemeClr val="tx1"/>
                          </a:solidFill>
                          <a:latin typeface="+mn-ea"/>
                          <a:ea typeface="+mn-ea"/>
                          <a:cs typeface="+mn-cs"/>
                          <a:hlinkClick r:id="rId7"/>
                        </a:rPr>
                        <a:t>1.5</a:t>
                      </a:r>
                      <a:r>
                        <a:rPr kumimoji="0" lang="zh-TW" altLang="en-US" sz="1200" u="none" kern="1200" dirty="0" smtClean="0">
                          <a:solidFill>
                            <a:schemeClr val="tx1"/>
                          </a:solidFill>
                          <a:latin typeface="+mn-ea"/>
                          <a:ea typeface="+mn-ea"/>
                          <a:cs typeface="+mn-cs"/>
                          <a:hlinkClick r:id="rId7"/>
                        </a:rPr>
                        <a:t>億積極培育人才。</a:t>
                      </a:r>
                      <a:endParaRPr kumimoji="0" lang="zh-TW" altLang="en-US" sz="1200" u="none" kern="1200" dirty="0" smtClean="0">
                        <a:solidFill>
                          <a:schemeClr val="tx1"/>
                        </a:solidFill>
                        <a:latin typeface="+mn-ea"/>
                        <a:ea typeface="+mn-ea"/>
                        <a:cs typeface="+mn-cs"/>
                      </a:endParaRPr>
                    </a:p>
                  </a:txBody>
                  <a:tcPr marL="91429" marR="91429" anchor="ctr"/>
                </a:tc>
              </a:tr>
              <a:tr h="1424165">
                <a:tc>
                  <a:txBody>
                    <a:bodyPr/>
                    <a:lstStyle/>
                    <a:p>
                      <a:pPr algn="ctr"/>
                      <a:r>
                        <a:rPr lang="zh-TW" altLang="en-US" sz="1800" dirty="0" smtClean="0"/>
                        <a:t>改善心智模式</a:t>
                      </a:r>
                      <a:endParaRPr lang="zh-TW" altLang="en-US" sz="1800" dirty="0"/>
                    </a:p>
                  </a:txBody>
                  <a:tcPr marL="91429" marR="91429" anchor="ctr"/>
                </a:tc>
                <a:tc>
                  <a:txBody>
                    <a:bodyPr/>
                    <a:lstStyle/>
                    <a:p>
                      <a:r>
                        <a:rPr kumimoji="0" lang="zh-TW" altLang="zh-TW" sz="1400" u="none" kern="1200" dirty="0" smtClean="0">
                          <a:solidFill>
                            <a:schemeClr val="tx1"/>
                          </a:solidFill>
                          <a:latin typeface="+mn-ea"/>
                          <a:ea typeface="+mn-ea"/>
                          <a:cs typeface="+mn-cs"/>
                        </a:rPr>
                        <a:t>除了不動產業方面的資源整合，信義也考慮到推廣文化及不動產專業教育的重要性，信義企業集團便先後成立「信義文化基金會」、「行義文化出版社」與</a:t>
                      </a:r>
                      <a:r>
                        <a:rPr kumimoji="0" lang="zh-TW" altLang="zh-TW" sz="1400" u="none" kern="1200" dirty="0" smtClean="0">
                          <a:solidFill>
                            <a:srgbClr val="FF0000"/>
                          </a:solidFill>
                          <a:latin typeface="+mn-ea"/>
                          <a:ea typeface="+mn-ea"/>
                          <a:cs typeface="+mn-cs"/>
                        </a:rPr>
                        <a:t>「政治大學商學院信義不動產研究發展中心」</a:t>
                      </a:r>
                      <a:r>
                        <a:rPr kumimoji="0" lang="zh-TW" altLang="zh-TW" sz="1400" u="none" kern="1200" dirty="0" smtClean="0">
                          <a:solidFill>
                            <a:schemeClr val="tx1"/>
                          </a:solidFill>
                          <a:latin typeface="+mn-ea"/>
                          <a:ea typeface="+mn-ea"/>
                          <a:cs typeface="+mn-cs"/>
                        </a:rPr>
                        <a:t>。這些企業分別透過「信義的服務精神」、「追求顧客最大滿意」、「專業與高品質的流程控管」及電腦網路科技等做緊密的串連，再藉由團隊的密切合作以及組織的專業分工，共同建構出一個完整的信義事業版圖。</a:t>
                      </a:r>
                      <a:endParaRPr kumimoji="0" lang="zh-TW" altLang="en-US" sz="1400" u="none" kern="1200" dirty="0" smtClean="0">
                        <a:solidFill>
                          <a:schemeClr val="tx1"/>
                        </a:solidFill>
                        <a:latin typeface="+mn-ea"/>
                        <a:ea typeface="+mn-ea"/>
                        <a:cs typeface="+mn-cs"/>
                      </a:endParaRPr>
                    </a:p>
                  </a:txBody>
                  <a:tcPr marL="91429" marR="91429" anchor="ctr"/>
                </a:tc>
              </a:tr>
              <a:tr h="1060860">
                <a:tc>
                  <a:txBody>
                    <a:bodyPr/>
                    <a:lstStyle/>
                    <a:p>
                      <a:pPr algn="ctr"/>
                      <a:r>
                        <a:rPr lang="zh-TW" altLang="en-US" sz="1800" dirty="0" smtClean="0"/>
                        <a:t>團隊學習</a:t>
                      </a:r>
                      <a:endParaRPr lang="zh-TW" altLang="en-US" sz="1800" dirty="0"/>
                    </a:p>
                  </a:txBody>
                  <a:tcPr marL="91429" marR="91429" anchor="ctr"/>
                </a:tc>
                <a:tc>
                  <a:txBody>
                    <a:bodyPr/>
                    <a:lstStyle/>
                    <a:p>
                      <a:r>
                        <a:rPr kumimoji="0" lang="zh-TW" altLang="en-US" sz="1400" b="0" u="none" kern="1200" dirty="0" smtClean="0">
                          <a:solidFill>
                            <a:schemeClr val="tx1"/>
                          </a:solidFill>
                          <a:latin typeface="+mn-ea"/>
                          <a:ea typeface="+mn-ea"/>
                          <a:cs typeface="+mn-cs"/>
                        </a:rPr>
                        <a:t>仲業服務實務</a:t>
                      </a:r>
                      <a:endParaRPr kumimoji="0" lang="en-US" altLang="zh-TW" sz="1400" b="0" u="none" kern="1200" dirty="0" smtClean="0">
                        <a:solidFill>
                          <a:schemeClr val="tx1"/>
                        </a:solidFill>
                        <a:latin typeface="+mn-ea"/>
                        <a:ea typeface="+mn-ea"/>
                        <a:cs typeface="+mn-cs"/>
                      </a:endParaRPr>
                    </a:p>
                    <a:p>
                      <a:r>
                        <a:rPr kumimoji="0" lang="zh-TW" altLang="en-US" sz="1400" b="0" u="none" kern="1200" dirty="0" smtClean="0">
                          <a:solidFill>
                            <a:schemeClr val="tx1"/>
                          </a:solidFill>
                          <a:latin typeface="+mn-ea"/>
                          <a:ea typeface="+mn-ea"/>
                          <a:cs typeface="+mn-cs"/>
                        </a:rPr>
                        <a:t>仲業管理實務</a:t>
                      </a:r>
                      <a:endParaRPr kumimoji="0" lang="en-US" altLang="zh-TW" sz="1400" b="0" u="none" kern="1200" dirty="0" smtClean="0">
                        <a:solidFill>
                          <a:schemeClr val="tx1"/>
                        </a:solidFill>
                        <a:latin typeface="+mn-ea"/>
                        <a:ea typeface="+mn-ea"/>
                        <a:cs typeface="+mn-cs"/>
                      </a:endParaRPr>
                    </a:p>
                    <a:p>
                      <a:r>
                        <a:rPr kumimoji="0" lang="zh-TW" altLang="en-US" sz="1800" b="0" u="none" kern="1200" dirty="0" smtClean="0">
                          <a:solidFill>
                            <a:srgbClr val="FF0000"/>
                          </a:solidFill>
                          <a:latin typeface="+mn-ea"/>
                          <a:ea typeface="+mn-ea"/>
                          <a:cs typeface="+mn-cs"/>
                        </a:rPr>
                        <a:t>信義企業大學</a:t>
                      </a:r>
                    </a:p>
                  </a:txBody>
                  <a:tcPr marL="91429" marR="91429" anchor="ctr"/>
                </a:tc>
              </a:tr>
              <a:tr h="1060860">
                <a:tc>
                  <a:txBody>
                    <a:bodyPr/>
                    <a:lstStyle/>
                    <a:p>
                      <a:pPr algn="ctr"/>
                      <a:r>
                        <a:rPr lang="zh-TW" altLang="en-US" sz="1800" dirty="0" smtClean="0"/>
                        <a:t>系統思考</a:t>
                      </a:r>
                      <a:endParaRPr lang="zh-TW" altLang="en-US" sz="1800" dirty="0"/>
                    </a:p>
                  </a:txBody>
                  <a:tcPr marL="91429" marR="91429" anchor="ctr"/>
                </a:tc>
                <a:tc>
                  <a:txBody>
                    <a:bodyPr/>
                    <a:lstStyle/>
                    <a:p>
                      <a:r>
                        <a:rPr kumimoji="0" lang="zh-TW" altLang="zh-TW" sz="1400" u="none" kern="1200" dirty="0" smtClean="0">
                          <a:solidFill>
                            <a:schemeClr val="tx1"/>
                          </a:solidFill>
                          <a:latin typeface="+mn-ea"/>
                          <a:ea typeface="+mn-ea"/>
                          <a:cs typeface="+mn-cs"/>
                        </a:rPr>
                        <a:t>信義的管理方法係本於「民主、法治」的精神，以</a:t>
                      </a:r>
                      <a:r>
                        <a:rPr kumimoji="0" lang="zh-TW" altLang="zh-TW" sz="1400" u="none" kern="1200" dirty="0" smtClean="0">
                          <a:solidFill>
                            <a:srgbClr val="FF0000"/>
                          </a:solidFill>
                          <a:latin typeface="+mn-ea"/>
                          <a:ea typeface="+mn-ea"/>
                          <a:cs typeface="+mn-cs"/>
                        </a:rPr>
                        <a:t>參與式的管理</a:t>
                      </a:r>
                      <a:r>
                        <a:rPr kumimoji="0" lang="zh-TW" altLang="zh-TW" sz="1400" u="none" kern="1200" dirty="0" smtClean="0">
                          <a:solidFill>
                            <a:schemeClr val="tx1"/>
                          </a:solidFill>
                          <a:latin typeface="+mn-ea"/>
                          <a:ea typeface="+mn-ea"/>
                          <a:cs typeface="+mn-cs"/>
                        </a:rPr>
                        <a:t>，由下而上進行決策。同時產生的規範及準則，上至董事長、下至基層員工都要遵守，使信義的每一位同仁的價值觀與公司的規範趨於一致，進而形成</a:t>
                      </a:r>
                      <a:r>
                        <a:rPr kumimoji="0" lang="zh-TW" altLang="zh-TW" sz="1400" u="none" kern="1200" dirty="0" smtClean="0">
                          <a:solidFill>
                            <a:srgbClr val="FF0000"/>
                          </a:solidFill>
                          <a:latin typeface="+mn-ea"/>
                          <a:ea typeface="+mn-ea"/>
                          <a:cs typeface="+mn-cs"/>
                        </a:rPr>
                        <a:t>一高貫徹執行力的組織體系</a:t>
                      </a:r>
                      <a:r>
                        <a:rPr kumimoji="0" lang="zh-TW" altLang="zh-TW" sz="1400" u="none" kern="1200" dirty="0" smtClean="0">
                          <a:solidFill>
                            <a:schemeClr val="tx1"/>
                          </a:solidFill>
                          <a:latin typeface="+mn-ea"/>
                          <a:ea typeface="+mn-ea"/>
                          <a:cs typeface="+mn-cs"/>
                        </a:rPr>
                        <a:t>。</a:t>
                      </a:r>
                      <a:endParaRPr kumimoji="0" lang="zh-TW" altLang="en-US" sz="1400" u="none" kern="1200" dirty="0" smtClean="0">
                        <a:solidFill>
                          <a:schemeClr val="tx1"/>
                        </a:solidFill>
                        <a:latin typeface="+mn-ea"/>
                        <a:ea typeface="+mn-ea"/>
                        <a:cs typeface="+mn-cs"/>
                      </a:endParaRPr>
                    </a:p>
                  </a:txBody>
                  <a:tcPr marL="91429" marR="91429" anchor="ct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標題 1"/>
          <p:cNvSpPr>
            <a:spLocks noGrp="1"/>
          </p:cNvSpPr>
          <p:nvPr>
            <p:ph type="title"/>
          </p:nvPr>
        </p:nvSpPr>
        <p:spPr/>
        <p:txBody>
          <a:bodyPr/>
          <a:lstStyle/>
          <a:p>
            <a:pPr algn="ctr" eaLnBrk="1" hangingPunct="1"/>
            <a:r>
              <a:rPr lang="en-US" altLang="zh-TW" sz="3600" b="1" dirty="0" smtClean="0">
                <a:latin typeface="新細明體" pitchFamily="18" charset="-120"/>
                <a:ea typeface="新細明體" pitchFamily="18" charset="-120"/>
              </a:rPr>
              <a:t/>
            </a:r>
            <a:br>
              <a:rPr lang="en-US" altLang="zh-TW" sz="3600" b="1" dirty="0" smtClean="0">
                <a:latin typeface="新細明體" pitchFamily="18" charset="-120"/>
                <a:ea typeface="新細明體" pitchFamily="18" charset="-120"/>
              </a:rPr>
            </a:br>
            <a:r>
              <a:rPr lang="en-US" altLang="zh-TW" sz="3600" b="1" dirty="0" smtClean="0">
                <a:latin typeface="新細明體" pitchFamily="18" charset="-120"/>
                <a:ea typeface="新細明體" pitchFamily="18" charset="-120"/>
              </a:rPr>
              <a:t/>
            </a:r>
            <a:br>
              <a:rPr lang="en-US" altLang="zh-TW" sz="3600" b="1" dirty="0" smtClean="0">
                <a:latin typeface="新細明體" pitchFamily="18" charset="-120"/>
                <a:ea typeface="新細明體" pitchFamily="18" charset="-120"/>
              </a:rPr>
            </a:br>
            <a:endParaRPr lang="zh-TW" altLang="en-US" sz="3600" dirty="0" smtClean="0"/>
          </a:p>
        </p:txBody>
      </p:sp>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040" y="980727"/>
            <a:ext cx="8388424" cy="5616625"/>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4"/>
          <p:cNvGraphicFramePr>
            <a:graphicFrameLocks noGrp="1"/>
          </p:cNvGraphicFramePr>
          <p:nvPr>
            <p:ph idx="1"/>
            <p:extLst>
              <p:ext uri="{D42A27DB-BD31-4B8C-83A1-F6EECF244321}">
                <p14:modId xmlns:p14="http://schemas.microsoft.com/office/powerpoint/2010/main" val="1226591178"/>
              </p:ext>
            </p:extLst>
          </p:nvPr>
        </p:nvGraphicFramePr>
        <p:xfrm>
          <a:off x="1043608" y="1916832"/>
          <a:ext cx="6779096" cy="4389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標題 1"/>
          <p:cNvSpPr>
            <a:spLocks noGrp="1"/>
          </p:cNvSpPr>
          <p:nvPr>
            <p:ph type="title"/>
          </p:nvPr>
        </p:nvSpPr>
        <p:spPr>
          <a:xfrm>
            <a:off x="457200" y="704850"/>
            <a:ext cx="8229600" cy="1143000"/>
          </a:xfrm>
        </p:spPr>
        <p:txBody>
          <a:bodyPr/>
          <a:lstStyle/>
          <a:p>
            <a:pPr algn="ctr" eaLnBrk="1" hangingPunct="1"/>
            <a:r>
              <a:rPr lang="en-US" altLang="zh-TW" sz="3600" b="1" dirty="0" smtClean="0">
                <a:latin typeface="新細明體" pitchFamily="18" charset="-120"/>
                <a:ea typeface="新細明體" pitchFamily="18" charset="-120"/>
              </a:rPr>
              <a:t/>
            </a:r>
            <a:br>
              <a:rPr lang="en-US" altLang="zh-TW" sz="3600" b="1" dirty="0" smtClean="0">
                <a:latin typeface="新細明體" pitchFamily="18" charset="-120"/>
                <a:ea typeface="新細明體" pitchFamily="18" charset="-120"/>
              </a:rPr>
            </a:br>
            <a:r>
              <a:rPr lang="zh-TW" altLang="en-US" sz="3600" dirty="0" smtClean="0">
                <a:latin typeface="微軟正黑體" pitchFamily="34" charset="-120"/>
                <a:ea typeface="微軟正黑體" pitchFamily="34" charset="-120"/>
              </a:rPr>
              <a:t>信義企業大學五大學院</a:t>
            </a:r>
            <a:r>
              <a:rPr lang="en-US" altLang="zh-TW" sz="3600" b="1" dirty="0" smtClean="0">
                <a:latin typeface="新細明體" pitchFamily="18" charset="-120"/>
                <a:ea typeface="新細明體" pitchFamily="18" charset="-120"/>
              </a:rPr>
              <a:t/>
            </a:r>
            <a:br>
              <a:rPr lang="en-US" altLang="zh-TW" sz="3600" b="1" dirty="0" smtClean="0">
                <a:latin typeface="新細明體" pitchFamily="18" charset="-120"/>
                <a:ea typeface="新細明體" pitchFamily="18" charset="-120"/>
              </a:rPr>
            </a:br>
            <a:endParaRPr lang="zh-TW" altLang="en-US" sz="3600" dirty="0" smtClean="0"/>
          </a:p>
        </p:txBody>
      </p:sp>
      <p:sp>
        <p:nvSpPr>
          <p:cNvPr id="6" name="圓角矩形 5"/>
          <p:cNvSpPr/>
          <p:nvPr/>
        </p:nvSpPr>
        <p:spPr>
          <a:xfrm>
            <a:off x="2771800" y="1628800"/>
            <a:ext cx="3492388" cy="129614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dirty="0" smtClean="0"/>
              <a:t>提供新進員工入</a:t>
            </a:r>
            <a:r>
              <a:rPr lang="zh-TW" altLang="en-US" dirty="0"/>
              <a:t>職學習</a:t>
            </a:r>
            <a:r>
              <a:rPr lang="zh-TW" altLang="en-US" dirty="0" smtClean="0"/>
              <a:t>環境</a:t>
            </a:r>
            <a:r>
              <a:rPr lang="en-US" altLang="zh-TW" dirty="0"/>
              <a:t>:</a:t>
            </a:r>
            <a:r>
              <a:rPr lang="en-US" altLang="zh-TW" dirty="0" smtClean="0"/>
              <a:t/>
            </a:r>
            <a:br>
              <a:rPr lang="en-US" altLang="zh-TW" dirty="0" smtClean="0"/>
            </a:br>
            <a:r>
              <a:rPr lang="zh-TW" altLang="en-US" dirty="0" smtClean="0"/>
              <a:t>總部</a:t>
            </a:r>
            <a:r>
              <a:rPr lang="zh-TW" altLang="en-US" dirty="0"/>
              <a:t>集中</a:t>
            </a:r>
            <a:r>
              <a:rPr lang="zh-TW" altLang="en-US" dirty="0" smtClean="0"/>
              <a:t>訓練</a:t>
            </a:r>
            <a:r>
              <a:rPr lang="en-US" altLang="zh-TW" dirty="0" smtClean="0"/>
              <a:t/>
            </a:r>
            <a:br>
              <a:rPr lang="en-US" altLang="zh-TW" dirty="0" smtClean="0"/>
            </a:br>
            <a:r>
              <a:rPr lang="zh-TW" altLang="en-US" dirty="0" smtClean="0"/>
              <a:t>分店</a:t>
            </a:r>
            <a:r>
              <a:rPr lang="zh-TW" altLang="en-US" dirty="0"/>
              <a:t>實習等學習計畫。</a:t>
            </a:r>
          </a:p>
        </p:txBody>
      </p:sp>
      <p:sp>
        <p:nvSpPr>
          <p:cNvPr id="7" name="圓角矩形 6"/>
          <p:cNvSpPr/>
          <p:nvPr/>
        </p:nvSpPr>
        <p:spPr>
          <a:xfrm>
            <a:off x="5292080" y="3212976"/>
            <a:ext cx="3384376" cy="122413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zh-TW" altLang="en-US" dirty="0"/>
              <a:t>不動產</a:t>
            </a:r>
            <a:r>
              <a:rPr lang="zh-TW" altLang="en-US" dirty="0" smtClean="0"/>
              <a:t>專業學習計畫</a:t>
            </a:r>
            <a:r>
              <a:rPr lang="en-US" altLang="zh-TW" dirty="0" smtClean="0"/>
              <a:t>:</a:t>
            </a:r>
            <a:br>
              <a:rPr lang="en-US" altLang="zh-TW" dirty="0" smtClean="0"/>
            </a:br>
            <a:r>
              <a:rPr lang="zh-TW" altLang="en-US" dirty="0" smtClean="0"/>
              <a:t>仲介</a:t>
            </a:r>
            <a:r>
              <a:rPr lang="zh-TW" altLang="en-US" dirty="0"/>
              <a:t>、代書、鑑價、建築</a:t>
            </a:r>
            <a:r>
              <a:rPr lang="zh-TW" altLang="en-US" dirty="0" smtClean="0"/>
              <a:t>經理</a:t>
            </a:r>
            <a:r>
              <a:rPr lang="en-US" altLang="zh-TW" dirty="0" smtClean="0"/>
              <a:t/>
            </a:r>
            <a:br>
              <a:rPr lang="en-US" altLang="zh-TW" dirty="0" smtClean="0"/>
            </a:br>
            <a:r>
              <a:rPr lang="zh-TW" altLang="en-US" dirty="0" smtClean="0"/>
              <a:t>最</a:t>
            </a:r>
            <a:r>
              <a:rPr lang="zh-TW" altLang="en-US" dirty="0"/>
              <a:t>重要的從業道德教育。</a:t>
            </a:r>
          </a:p>
        </p:txBody>
      </p:sp>
      <p:sp>
        <p:nvSpPr>
          <p:cNvPr id="8" name="圓角矩形 7"/>
          <p:cNvSpPr/>
          <p:nvPr/>
        </p:nvSpPr>
        <p:spPr>
          <a:xfrm>
            <a:off x="4788024" y="5085184"/>
            <a:ext cx="3888432" cy="122413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zh-TW" altLang="en-US" dirty="0"/>
              <a:t>對內、外部客戶服務品質</a:t>
            </a:r>
            <a:r>
              <a:rPr lang="zh-TW" altLang="en-US" dirty="0" smtClean="0"/>
              <a:t>觀念技巧，</a:t>
            </a:r>
            <a:r>
              <a:rPr lang="en-US" altLang="zh-TW" dirty="0" smtClean="0"/>
              <a:t/>
            </a:r>
            <a:br>
              <a:rPr lang="en-US" altLang="zh-TW" dirty="0" smtClean="0"/>
            </a:br>
            <a:r>
              <a:rPr lang="zh-TW" altLang="en-US" dirty="0" smtClean="0"/>
              <a:t>專業</a:t>
            </a:r>
            <a:r>
              <a:rPr lang="zh-TW" altLang="en-US" dirty="0"/>
              <a:t>服務融入更多感性</a:t>
            </a:r>
            <a:r>
              <a:rPr lang="zh-TW" altLang="en-US" dirty="0" smtClean="0"/>
              <a:t>體驗，</a:t>
            </a:r>
            <a:r>
              <a:rPr lang="en-US" altLang="zh-TW" dirty="0" smtClean="0"/>
              <a:t/>
            </a:r>
            <a:br>
              <a:rPr lang="en-US" altLang="zh-TW" dirty="0" smtClean="0"/>
            </a:br>
            <a:r>
              <a:rPr lang="zh-TW" altLang="en-US" dirty="0" smtClean="0"/>
              <a:t>打造</a:t>
            </a:r>
            <a:r>
              <a:rPr lang="zh-TW" altLang="en-US" dirty="0"/>
              <a:t>兼具交易安全</a:t>
            </a:r>
            <a:r>
              <a:rPr lang="zh-TW" altLang="en-US" dirty="0" smtClean="0"/>
              <a:t>的服務典範</a:t>
            </a:r>
            <a:r>
              <a:rPr lang="zh-TW" altLang="en-US" dirty="0"/>
              <a:t>。</a:t>
            </a:r>
          </a:p>
        </p:txBody>
      </p:sp>
      <p:sp>
        <p:nvSpPr>
          <p:cNvPr id="9" name="圓角矩形 8"/>
          <p:cNvSpPr/>
          <p:nvPr/>
        </p:nvSpPr>
        <p:spPr>
          <a:xfrm>
            <a:off x="539552" y="5085184"/>
            <a:ext cx="3744416" cy="122413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zh-TW" altLang="en-US" dirty="0"/>
              <a:t>搭配雙軌制的生涯發展</a:t>
            </a:r>
            <a:r>
              <a:rPr lang="zh-TW" altLang="en-US" dirty="0" smtClean="0"/>
              <a:t>機制提供</a:t>
            </a:r>
            <a:r>
              <a:rPr lang="en-US" altLang="zh-TW" dirty="0" smtClean="0"/>
              <a:t/>
            </a:r>
            <a:br>
              <a:rPr lang="en-US" altLang="zh-TW" dirty="0" smtClean="0"/>
            </a:br>
            <a:r>
              <a:rPr lang="zh-TW" altLang="en-US" dirty="0" smtClean="0"/>
              <a:t>朝</a:t>
            </a:r>
            <a:r>
              <a:rPr lang="zh-TW" altLang="en-US" dirty="0"/>
              <a:t>管理</a:t>
            </a:r>
            <a:r>
              <a:rPr lang="zh-TW" altLang="en-US" dirty="0" smtClean="0"/>
              <a:t>職能發展的學習計畫。</a:t>
            </a:r>
            <a:r>
              <a:rPr lang="en-US" altLang="zh-TW" dirty="0" smtClean="0"/>
              <a:t/>
            </a:r>
            <a:br>
              <a:rPr lang="en-US" altLang="zh-TW" dirty="0" smtClean="0"/>
            </a:br>
            <a:r>
              <a:rPr lang="zh-TW" altLang="en-US" dirty="0" smtClean="0"/>
              <a:t>並依管理職能</a:t>
            </a:r>
            <a:r>
              <a:rPr lang="zh-TW" altLang="en-US" dirty="0"/>
              <a:t>及</a:t>
            </a:r>
            <a:r>
              <a:rPr lang="zh-TW" altLang="en-US" dirty="0" smtClean="0"/>
              <a:t>個人</a:t>
            </a:r>
            <a:r>
              <a:rPr lang="zh-TW" altLang="en-US" dirty="0"/>
              <a:t>發展計畫提供量身訂做的管理與領導學習計畫。</a:t>
            </a:r>
          </a:p>
        </p:txBody>
      </p:sp>
      <p:sp>
        <p:nvSpPr>
          <p:cNvPr id="10" name="圓角矩形 9"/>
          <p:cNvSpPr/>
          <p:nvPr/>
        </p:nvSpPr>
        <p:spPr>
          <a:xfrm>
            <a:off x="251520" y="3212976"/>
            <a:ext cx="3672408" cy="122413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altLang="zh-TW" dirty="0" smtClean="0"/>
              <a:t>1</a:t>
            </a:r>
            <a:r>
              <a:rPr lang="zh-TW" altLang="en-US" dirty="0" smtClean="0"/>
              <a:t>不動產</a:t>
            </a:r>
            <a:r>
              <a:rPr lang="zh-TW" altLang="en-US" dirty="0"/>
              <a:t>研究中心的學術系列講座</a:t>
            </a:r>
            <a:r>
              <a:rPr lang="zh-TW" altLang="en-US" dirty="0" smtClean="0"/>
              <a:t>、</a:t>
            </a:r>
            <a:r>
              <a:rPr lang="en-US" altLang="zh-TW" dirty="0" smtClean="0"/>
              <a:t/>
            </a:r>
            <a:br>
              <a:rPr lang="en-US" altLang="zh-TW" dirty="0" smtClean="0"/>
            </a:br>
            <a:r>
              <a:rPr lang="en-US" altLang="zh-TW" dirty="0" smtClean="0"/>
              <a:t>2</a:t>
            </a:r>
            <a:r>
              <a:rPr lang="zh-TW" altLang="en-US" dirty="0" smtClean="0"/>
              <a:t>信義</a:t>
            </a:r>
            <a:r>
              <a:rPr lang="zh-TW" altLang="en-US" dirty="0"/>
              <a:t>文化基金會的人文系列講座</a:t>
            </a:r>
            <a:r>
              <a:rPr lang="zh-TW" altLang="en-US" dirty="0" smtClean="0"/>
              <a:t>、</a:t>
            </a:r>
            <a:r>
              <a:rPr lang="en-US" altLang="zh-TW" dirty="0" smtClean="0"/>
              <a:t/>
            </a:r>
            <a:br>
              <a:rPr lang="en-US" altLang="zh-TW" dirty="0" smtClean="0"/>
            </a:br>
            <a:r>
              <a:rPr lang="en-US" altLang="zh-TW" dirty="0" smtClean="0"/>
              <a:t>3</a:t>
            </a:r>
            <a:r>
              <a:rPr lang="zh-TW" altLang="en-US" dirty="0" smtClean="0"/>
              <a:t>社區</a:t>
            </a:r>
            <a:r>
              <a:rPr lang="zh-TW" altLang="en-US" dirty="0"/>
              <a:t>一家鄉土關懷系列活動</a:t>
            </a:r>
            <a:r>
              <a:rPr lang="zh-TW" altLang="en-US" dirty="0" smtClean="0"/>
              <a:t>、</a:t>
            </a:r>
            <a:r>
              <a:rPr lang="en-US" altLang="zh-TW" dirty="0" smtClean="0"/>
              <a:t/>
            </a:r>
            <a:br>
              <a:rPr lang="en-US" altLang="zh-TW" dirty="0" smtClean="0"/>
            </a:br>
            <a:r>
              <a:rPr lang="en-US" altLang="zh-TW" dirty="0" smtClean="0"/>
              <a:t>4</a:t>
            </a:r>
            <a:r>
              <a:rPr lang="zh-TW" altLang="en-US" dirty="0" smtClean="0"/>
              <a:t>信義</a:t>
            </a:r>
            <a:r>
              <a:rPr lang="zh-TW" altLang="en-US" dirty="0"/>
              <a:t>志工體驗活動等</a:t>
            </a:r>
          </a:p>
        </p:txBody>
      </p:sp>
    </p:spTree>
    <p:extLst>
      <p:ext uri="{BB962C8B-B14F-4D97-AF65-F5344CB8AC3E}">
        <p14:creationId xmlns:p14="http://schemas.microsoft.com/office/powerpoint/2010/main" val="1392580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ircle(in)">
                                      <p:cBhvr>
                                        <p:cTn id="2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descr="信義房屋精英招募網_學習與成長 - Windows Internet Explorer"/>
          <p:cNvPicPr>
            <a:picLocks noGrp="1" noChangeAspect="1"/>
          </p:cNvPicPr>
          <p:nvPr>
            <p:ph idx="1"/>
          </p:nvPr>
        </p:nvPicPr>
        <p:blipFill rotWithShape="1">
          <a:blip r:embed="rId3">
            <a:extLst>
              <a:ext uri="{28A0092B-C50C-407E-A947-70E740481C1C}">
                <a14:useLocalDpi xmlns:a14="http://schemas.microsoft.com/office/drawing/2010/main" val="0"/>
              </a:ext>
            </a:extLst>
          </a:blip>
          <a:srcRect l="32888" t="22196" r="18946" b="6921"/>
          <a:stretch/>
        </p:blipFill>
        <p:spPr>
          <a:xfrm>
            <a:off x="395536" y="1340768"/>
            <a:ext cx="8136904" cy="5404580"/>
          </a:xfrm>
        </p:spPr>
      </p:pic>
      <p:sp>
        <p:nvSpPr>
          <p:cNvPr id="2" name="標題 1"/>
          <p:cNvSpPr>
            <a:spLocks noGrp="1"/>
          </p:cNvSpPr>
          <p:nvPr>
            <p:ph type="title"/>
          </p:nvPr>
        </p:nvSpPr>
        <p:spPr>
          <a:xfrm>
            <a:off x="457200" y="188640"/>
            <a:ext cx="8229600" cy="1143000"/>
          </a:xfrm>
        </p:spPr>
        <p:txBody>
          <a:bodyPr/>
          <a:lstStyle/>
          <a:p>
            <a:pPr algn="ctr"/>
            <a:r>
              <a:rPr lang="zh-TW" altLang="en-US" sz="3600" dirty="0"/>
              <a:t>管理學院</a:t>
            </a:r>
            <a:r>
              <a:rPr lang="zh-TW" altLang="en-US" sz="3600" dirty="0" smtClean="0"/>
              <a:t>：雙軌</a:t>
            </a:r>
            <a:r>
              <a:rPr lang="zh-TW" altLang="en-US" sz="3600" dirty="0"/>
              <a:t>制的生涯發展機制</a:t>
            </a:r>
          </a:p>
        </p:txBody>
      </p:sp>
    </p:spTree>
    <p:extLst>
      <p:ext uri="{BB962C8B-B14F-4D97-AF65-F5344CB8AC3E}">
        <p14:creationId xmlns:p14="http://schemas.microsoft.com/office/powerpoint/2010/main" val="42506463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692696"/>
            <a:ext cx="8229600" cy="3660254"/>
          </a:xfrm>
        </p:spPr>
        <p:txBody>
          <a:bodyPr/>
          <a:lstStyle/>
          <a:p>
            <a:pPr algn="ctr"/>
            <a:r>
              <a:rPr lang="zh-TW" altLang="en-US" sz="4800" dirty="0"/>
              <a:t>研究動機與背景</a:t>
            </a:r>
            <a:r>
              <a:rPr lang="zh-TW" altLang="en-US" sz="4800" dirty="0" smtClean="0"/>
              <a:t>介紹</a:t>
            </a:r>
            <a:r>
              <a:rPr lang="en-US" altLang="zh-TW" sz="4800" dirty="0" smtClean="0"/>
              <a:t/>
            </a:r>
            <a:br>
              <a:rPr lang="en-US" altLang="zh-TW" sz="4800" dirty="0" smtClean="0"/>
            </a:br>
            <a:r>
              <a:rPr lang="zh-TW" altLang="en-US" sz="4800" dirty="0"/>
              <a:t>工作流程分析</a:t>
            </a:r>
            <a:br>
              <a:rPr lang="zh-TW" altLang="en-US" sz="4800" dirty="0"/>
            </a:br>
            <a:r>
              <a:rPr lang="zh-TW" altLang="en-US" sz="4800" dirty="0" smtClean="0">
                <a:latin typeface="微軟正黑體" pitchFamily="34" charset="-120"/>
                <a:ea typeface="微軟正黑體" pitchFamily="34" charset="-120"/>
              </a:rPr>
              <a:t>及</a:t>
            </a:r>
            <a:r>
              <a:rPr lang="en-US" altLang="zh-TW" sz="4800" dirty="0">
                <a:latin typeface="微軟正黑體" pitchFamily="34" charset="-120"/>
                <a:ea typeface="微軟正黑體" pitchFamily="34" charset="-120"/>
              </a:rPr>
              <a:t/>
            </a:r>
            <a:br>
              <a:rPr lang="en-US" altLang="zh-TW" sz="4800" dirty="0">
                <a:latin typeface="微軟正黑體" pitchFamily="34" charset="-120"/>
                <a:ea typeface="微軟正黑體" pitchFamily="34" charset="-120"/>
              </a:rPr>
            </a:br>
            <a:r>
              <a:rPr lang="zh-TW" altLang="en-US" sz="4800" dirty="0">
                <a:latin typeface="微軟正黑體" pitchFamily="34" charset="-120"/>
                <a:ea typeface="微軟正黑體" pitchFamily="34" charset="-120"/>
              </a:rPr>
              <a:t>個案面臨的</a:t>
            </a:r>
            <a:r>
              <a:rPr lang="zh-TW" altLang="en-US" sz="4800" dirty="0" smtClean="0">
                <a:latin typeface="微軟正黑體" pitchFamily="34" charset="-120"/>
                <a:ea typeface="微軟正黑體" pitchFamily="34" charset="-120"/>
              </a:rPr>
              <a:t>挑戰</a:t>
            </a:r>
            <a:endParaRPr lang="zh-TW" altLang="en-US" dirty="0"/>
          </a:p>
        </p:txBody>
      </p:sp>
      <p:sp>
        <p:nvSpPr>
          <p:cNvPr id="3" name="內容版面配置區 2"/>
          <p:cNvSpPr>
            <a:spLocks noGrp="1"/>
          </p:cNvSpPr>
          <p:nvPr>
            <p:ph idx="1"/>
          </p:nvPr>
        </p:nvSpPr>
        <p:spPr>
          <a:xfrm>
            <a:off x="457200" y="5085184"/>
            <a:ext cx="8229600" cy="1239416"/>
          </a:xfrm>
        </p:spPr>
        <p:txBody>
          <a:bodyPr/>
          <a:lstStyle/>
          <a:p>
            <a:pPr algn="ctr"/>
            <a:r>
              <a:rPr lang="zh-TW" altLang="en-US" dirty="0" smtClean="0"/>
              <a:t>李季嬋</a:t>
            </a:r>
            <a:endParaRPr lang="zh-TW" altLang="en-US" dirty="0"/>
          </a:p>
        </p:txBody>
      </p:sp>
    </p:spTree>
    <p:extLst>
      <p:ext uri="{BB962C8B-B14F-4D97-AF65-F5344CB8AC3E}">
        <p14:creationId xmlns:p14="http://schemas.microsoft.com/office/powerpoint/2010/main" val="37747892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descr="信義房屋精英招募網_學習與成長 - Windows Internet Explorer"/>
          <p:cNvPicPr>
            <a:picLocks noGrp="1" noChangeAspect="1"/>
          </p:cNvPicPr>
          <p:nvPr>
            <p:ph idx="1"/>
          </p:nvPr>
        </p:nvPicPr>
        <p:blipFill rotWithShape="1">
          <a:blip r:embed="rId3">
            <a:extLst>
              <a:ext uri="{28A0092B-C50C-407E-A947-70E740481C1C}">
                <a14:useLocalDpi xmlns:a14="http://schemas.microsoft.com/office/drawing/2010/main" val="0"/>
              </a:ext>
            </a:extLst>
          </a:blip>
          <a:srcRect l="32413" t="34033" r="19104" b="3405"/>
          <a:stretch/>
        </p:blipFill>
        <p:spPr>
          <a:xfrm>
            <a:off x="395536" y="1268926"/>
            <a:ext cx="8208911" cy="5184410"/>
          </a:xfrm>
        </p:spPr>
      </p:pic>
      <p:sp>
        <p:nvSpPr>
          <p:cNvPr id="2" name="標題 1"/>
          <p:cNvSpPr>
            <a:spLocks noGrp="1"/>
          </p:cNvSpPr>
          <p:nvPr>
            <p:ph type="title"/>
          </p:nvPr>
        </p:nvSpPr>
        <p:spPr>
          <a:xfrm>
            <a:off x="446856" y="197768"/>
            <a:ext cx="8229600" cy="1143000"/>
          </a:xfrm>
        </p:spPr>
        <p:txBody>
          <a:bodyPr/>
          <a:lstStyle/>
          <a:p>
            <a:pPr algn="ctr"/>
            <a:r>
              <a:rPr lang="zh-TW" altLang="en-US" sz="3600" dirty="0"/>
              <a:t>管理學院：雙軌制的生涯發展機制</a:t>
            </a:r>
          </a:p>
        </p:txBody>
      </p:sp>
    </p:spTree>
    <p:extLst>
      <p:ext uri="{BB962C8B-B14F-4D97-AF65-F5344CB8AC3E}">
        <p14:creationId xmlns:p14="http://schemas.microsoft.com/office/powerpoint/2010/main" val="6774869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704850"/>
            <a:ext cx="8229600" cy="707926"/>
          </a:xfrm>
        </p:spPr>
        <p:txBody>
          <a:bodyPr/>
          <a:lstStyle/>
          <a:p>
            <a:pPr algn="ctr"/>
            <a:r>
              <a:rPr lang="zh-TW" altLang="en-US" sz="3600" dirty="0"/>
              <a:t>職能與發展結合，發展多元學習機制</a:t>
            </a: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1233249791"/>
              </p:ext>
            </p:extLst>
          </p:nvPr>
        </p:nvGraphicFramePr>
        <p:xfrm>
          <a:off x="457200" y="1935163"/>
          <a:ext cx="4762872" cy="4389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向左箭號圖說文字 5"/>
          <p:cNvSpPr/>
          <p:nvPr/>
        </p:nvSpPr>
        <p:spPr>
          <a:xfrm>
            <a:off x="4355976" y="5013176"/>
            <a:ext cx="4392488" cy="1224136"/>
          </a:xfrm>
          <a:prstGeom prst="leftArrowCallout">
            <a:avLst>
              <a:gd name="adj1" fmla="val 40521"/>
              <a:gd name="adj2" fmla="val 35671"/>
              <a:gd name="adj3" fmla="val 25000"/>
              <a:gd name="adj4" fmla="val 89177"/>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altLang="zh-TW" sz="1600" dirty="0"/>
              <a:t>A.</a:t>
            </a:r>
            <a:r>
              <a:rPr lang="zh-TW" altLang="en-US" sz="1600" dirty="0"/>
              <a:t>採分組研討</a:t>
            </a:r>
            <a:r>
              <a:rPr lang="en-US" altLang="zh-TW" sz="1600" dirty="0"/>
              <a:t>+</a:t>
            </a:r>
            <a:r>
              <a:rPr lang="zh-TW" altLang="en-US" sz="1600" dirty="0"/>
              <a:t>混成學習訓練模式，並強化學習成果評估</a:t>
            </a:r>
            <a:br>
              <a:rPr lang="zh-TW" altLang="en-US" sz="1600" dirty="0"/>
            </a:br>
            <a:r>
              <a:rPr lang="en-US" altLang="zh-TW" sz="1600" dirty="0"/>
              <a:t>B.</a:t>
            </a:r>
            <a:r>
              <a:rPr lang="zh-TW" altLang="en-US" sz="1600" dirty="0"/>
              <a:t>四階段的漸進式學習並設立專任班主任隨班關懷同仁</a:t>
            </a:r>
            <a:br>
              <a:rPr lang="zh-TW" altLang="en-US" sz="1600" dirty="0"/>
            </a:br>
            <a:r>
              <a:rPr lang="en-US" altLang="zh-TW" sz="1600" dirty="0"/>
              <a:t>C.</a:t>
            </a:r>
            <a:r>
              <a:rPr lang="zh-TW" altLang="en-US" sz="1600" dirty="0"/>
              <a:t>創新的獎勵型師徒制</a:t>
            </a:r>
          </a:p>
        </p:txBody>
      </p:sp>
      <p:sp>
        <p:nvSpPr>
          <p:cNvPr id="8" name="文字方塊 7"/>
          <p:cNvSpPr txBox="1"/>
          <p:nvPr/>
        </p:nvSpPr>
        <p:spPr>
          <a:xfrm>
            <a:off x="1835696" y="2492896"/>
            <a:ext cx="2016224" cy="800219"/>
          </a:xfrm>
          <a:prstGeom prst="rect">
            <a:avLst/>
          </a:prstGeom>
          <a:noFill/>
        </p:spPr>
        <p:txBody>
          <a:bodyPr wrap="square" rtlCol="0">
            <a:spAutoFit/>
          </a:bodyPr>
          <a:lstStyle/>
          <a:p>
            <a:r>
              <a:rPr lang="zh-TW" altLang="en-US" sz="2800" dirty="0">
                <a:latin typeface="+mj-ea"/>
                <a:ea typeface="+mj-ea"/>
              </a:rPr>
              <a:t>接班人培育</a:t>
            </a:r>
            <a:endParaRPr lang="en-US" altLang="zh-TW" sz="2800" dirty="0">
              <a:latin typeface="+mj-ea"/>
              <a:ea typeface="+mj-ea"/>
            </a:endParaRPr>
          </a:p>
          <a:p>
            <a:endParaRPr lang="zh-TW" altLang="en-US" dirty="0"/>
          </a:p>
        </p:txBody>
      </p:sp>
      <p:sp>
        <p:nvSpPr>
          <p:cNvPr id="9" name="向左箭號圖說文字 8"/>
          <p:cNvSpPr/>
          <p:nvPr/>
        </p:nvSpPr>
        <p:spPr>
          <a:xfrm>
            <a:off x="4355976" y="3501008"/>
            <a:ext cx="4392488" cy="1224136"/>
          </a:xfrm>
          <a:prstGeom prst="leftArrowCallout">
            <a:avLst>
              <a:gd name="adj1" fmla="val 40521"/>
              <a:gd name="adj2" fmla="val 35671"/>
              <a:gd name="adj3" fmla="val 25000"/>
              <a:gd name="adj4" fmla="val 89177"/>
            </a:avLst>
          </a:prstGeom>
        </p:spPr>
        <p:style>
          <a:lnRef idx="1">
            <a:schemeClr val="accent4"/>
          </a:lnRef>
          <a:fillRef idx="2">
            <a:schemeClr val="accent4"/>
          </a:fillRef>
          <a:effectRef idx="1">
            <a:schemeClr val="accent4"/>
          </a:effectRef>
          <a:fontRef idx="minor">
            <a:schemeClr val="dk1"/>
          </a:fontRef>
        </p:style>
        <p:txBody>
          <a:bodyPr rtlCol="0" anchor="ctr"/>
          <a:lstStyle/>
          <a:p>
            <a:pPr>
              <a:lnSpc>
                <a:spcPct val="150000"/>
              </a:lnSpc>
            </a:pPr>
            <a:r>
              <a:rPr lang="en-US" altLang="zh-TW" sz="1600" dirty="0"/>
              <a:t>A.</a:t>
            </a:r>
            <a:r>
              <a:rPr lang="zh-TW" altLang="en-US" sz="1600" dirty="0"/>
              <a:t>打造各階段店主管培育機制</a:t>
            </a:r>
            <a:br>
              <a:rPr lang="zh-TW" altLang="en-US" sz="1600" dirty="0"/>
            </a:br>
            <a:r>
              <a:rPr lang="en-US" altLang="zh-TW" sz="1600" dirty="0"/>
              <a:t>B.</a:t>
            </a:r>
            <a:r>
              <a:rPr lang="zh-TW" altLang="en-US" sz="1600" dirty="0"/>
              <a:t>職能與</a:t>
            </a:r>
            <a:r>
              <a:rPr lang="en-US" altLang="zh-TW" sz="1600" dirty="0"/>
              <a:t>IDP(</a:t>
            </a:r>
            <a:r>
              <a:rPr lang="zh-TW" altLang="en-US" sz="1600" dirty="0"/>
              <a:t>個人發展計畫</a:t>
            </a:r>
            <a:r>
              <a:rPr lang="en-US" altLang="zh-TW" sz="1600" dirty="0"/>
              <a:t>)</a:t>
            </a:r>
            <a:r>
              <a:rPr lang="zh-TW" altLang="en-US" sz="1600" dirty="0"/>
              <a:t>培訓</a:t>
            </a:r>
          </a:p>
          <a:p>
            <a:pPr>
              <a:lnSpc>
                <a:spcPct val="150000"/>
              </a:lnSpc>
            </a:pPr>
            <a:r>
              <a:rPr lang="en-US" altLang="zh-TW" sz="1600" dirty="0"/>
              <a:t>C.</a:t>
            </a:r>
            <a:r>
              <a:rPr lang="zh-TW" altLang="en-US" sz="1600" dirty="0"/>
              <a:t>結構式在職訓練</a:t>
            </a:r>
            <a:r>
              <a:rPr lang="en-US" altLang="zh-TW" sz="1600" dirty="0"/>
              <a:t>(SOJT)</a:t>
            </a:r>
            <a:r>
              <a:rPr lang="zh-TW" altLang="en-US" sz="1600" dirty="0"/>
              <a:t>及職涯發展營</a:t>
            </a:r>
          </a:p>
        </p:txBody>
      </p:sp>
      <p:sp>
        <p:nvSpPr>
          <p:cNvPr id="10" name="向左箭號圖說文字 9"/>
          <p:cNvSpPr/>
          <p:nvPr/>
        </p:nvSpPr>
        <p:spPr>
          <a:xfrm>
            <a:off x="4355976" y="1988840"/>
            <a:ext cx="4392488" cy="1224136"/>
          </a:xfrm>
          <a:prstGeom prst="leftArrowCallout">
            <a:avLst>
              <a:gd name="adj1" fmla="val 40521"/>
              <a:gd name="adj2" fmla="val 35671"/>
              <a:gd name="adj3" fmla="val 25000"/>
              <a:gd name="adj4" fmla="val 89177"/>
            </a:avLst>
          </a:prstGeom>
        </p:spPr>
        <p:style>
          <a:lnRef idx="1">
            <a:schemeClr val="accent4"/>
          </a:lnRef>
          <a:fillRef idx="2">
            <a:schemeClr val="accent4"/>
          </a:fillRef>
          <a:effectRef idx="1">
            <a:schemeClr val="accent4"/>
          </a:effectRef>
          <a:fontRef idx="minor">
            <a:schemeClr val="dk1"/>
          </a:fontRef>
        </p:style>
        <p:txBody>
          <a:bodyPr rtlCol="0" anchor="ctr"/>
          <a:lstStyle/>
          <a:p>
            <a:pPr>
              <a:lnSpc>
                <a:spcPct val="150000"/>
              </a:lnSpc>
            </a:pPr>
            <a:r>
              <a:rPr lang="en-US" altLang="zh-TW" sz="1600" dirty="0"/>
              <a:t>A.</a:t>
            </a:r>
            <a:r>
              <a:rPr lang="zh-TW" altLang="en-US" sz="1600" dirty="0"/>
              <a:t>多元接班人培訓計畫及方式</a:t>
            </a:r>
            <a:br>
              <a:rPr lang="zh-TW" altLang="en-US" sz="1600" dirty="0"/>
            </a:br>
            <a:r>
              <a:rPr lang="en-US" altLang="zh-TW" sz="1600" dirty="0"/>
              <a:t>B.</a:t>
            </a:r>
            <a:r>
              <a:rPr lang="zh-TW" altLang="en-US" sz="1600" dirty="0"/>
              <a:t>接班人才</a:t>
            </a:r>
            <a:r>
              <a:rPr lang="en-US" altLang="zh-TW" sz="1600" dirty="0"/>
              <a:t>IDP(</a:t>
            </a:r>
            <a:r>
              <a:rPr lang="zh-TW" altLang="en-US" sz="1600" dirty="0"/>
              <a:t>個人發展計畫</a:t>
            </a:r>
            <a:r>
              <a:rPr lang="en-US" altLang="zh-TW" sz="1600" dirty="0"/>
              <a:t>)</a:t>
            </a:r>
            <a:r>
              <a:rPr lang="zh-TW" altLang="en-US" sz="1600" dirty="0"/>
              <a:t>結合</a:t>
            </a:r>
            <a:r>
              <a:rPr lang="en-US" altLang="zh-TW" sz="1600" dirty="0"/>
              <a:t>PARR(</a:t>
            </a:r>
            <a:r>
              <a:rPr lang="zh-TW" altLang="en-US" sz="1600" dirty="0"/>
              <a:t>成長與行為改變的追蹤</a:t>
            </a:r>
            <a:r>
              <a:rPr lang="zh-TW" altLang="en-US" sz="1600" dirty="0" smtClean="0"/>
              <a:t>工具</a:t>
            </a:r>
            <a:r>
              <a:rPr lang="en-US" altLang="zh-TW" sz="1600" dirty="0"/>
              <a:t>)</a:t>
            </a:r>
            <a:endParaRPr lang="zh-TW" altLang="en-US" sz="1600" dirty="0"/>
          </a:p>
        </p:txBody>
      </p:sp>
    </p:spTree>
    <p:extLst>
      <p:ext uri="{BB962C8B-B14F-4D97-AF65-F5344CB8AC3E}">
        <p14:creationId xmlns:p14="http://schemas.microsoft.com/office/powerpoint/2010/main" val="3727824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sz="5400" dirty="0">
                <a:latin typeface="微軟正黑體" pitchFamily="34" charset="-120"/>
                <a:ea typeface="微軟正黑體" pitchFamily="34" charset="-120"/>
              </a:rPr>
              <a:t>結論</a:t>
            </a:r>
            <a:r>
              <a:rPr lang="en-US" altLang="zh-TW" sz="5400" dirty="0">
                <a:latin typeface="微軟正黑體" pitchFamily="34" charset="-120"/>
                <a:ea typeface="微軟正黑體" pitchFamily="34" charset="-120"/>
              </a:rPr>
              <a:t>:</a:t>
            </a:r>
            <a:r>
              <a:rPr lang="zh-TW" altLang="en-US" sz="5400" dirty="0">
                <a:latin typeface="微軟正黑體" pitchFamily="34" charset="-120"/>
                <a:ea typeface="微軟正黑體" pitchFamily="34" charset="-120"/>
              </a:rPr>
              <a:t>向標竿公司學習</a:t>
            </a:r>
            <a:endParaRPr lang="zh-TW" altLang="en-US" dirty="0"/>
          </a:p>
        </p:txBody>
      </p:sp>
      <p:sp>
        <p:nvSpPr>
          <p:cNvPr id="3" name="內容版面配置區 2"/>
          <p:cNvSpPr>
            <a:spLocks noGrp="1"/>
          </p:cNvSpPr>
          <p:nvPr>
            <p:ph idx="1"/>
          </p:nvPr>
        </p:nvSpPr>
        <p:spPr>
          <a:xfrm>
            <a:off x="971600" y="1935163"/>
            <a:ext cx="7715200" cy="4389437"/>
          </a:xfrm>
        </p:spPr>
        <p:txBody>
          <a:bodyPr/>
          <a:lstStyle/>
          <a:p>
            <a:endParaRPr lang="en-US" altLang="zh-TW" dirty="0" smtClean="0"/>
          </a:p>
          <a:p>
            <a:r>
              <a:rPr lang="zh-TW" altLang="en-US" sz="3600" dirty="0" smtClean="0"/>
              <a:t>個案的挑戰</a:t>
            </a:r>
            <a:endParaRPr lang="en-US" altLang="zh-TW" sz="3600" dirty="0" smtClean="0"/>
          </a:p>
          <a:p>
            <a:endParaRPr lang="en-US" altLang="zh-TW" sz="3600" dirty="0"/>
          </a:p>
          <a:p>
            <a:r>
              <a:rPr lang="zh-TW" altLang="en-US" sz="3600" dirty="0" smtClean="0"/>
              <a:t>知識管理與創新</a:t>
            </a:r>
            <a:endParaRPr lang="en-US" altLang="zh-TW" sz="3600" dirty="0" smtClean="0"/>
          </a:p>
          <a:p>
            <a:endParaRPr lang="en-US" altLang="zh-TW" sz="3600" dirty="0"/>
          </a:p>
          <a:p>
            <a:r>
              <a:rPr lang="zh-TW" altLang="en-US" sz="3600" dirty="0" smtClean="0"/>
              <a:t>學習型組織的實踐</a:t>
            </a:r>
            <a:endParaRPr lang="zh-TW" altLang="en-US" sz="3600" dirty="0"/>
          </a:p>
        </p:txBody>
      </p:sp>
    </p:spTree>
    <p:extLst>
      <p:ext uri="{BB962C8B-B14F-4D97-AF65-F5344CB8AC3E}">
        <p14:creationId xmlns:p14="http://schemas.microsoft.com/office/powerpoint/2010/main" val="4936470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941513"/>
            <a:ext cx="9144000" cy="491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圓角矩形圖說文字 2"/>
          <p:cNvSpPr/>
          <p:nvPr/>
        </p:nvSpPr>
        <p:spPr>
          <a:xfrm>
            <a:off x="1403350" y="548680"/>
            <a:ext cx="5976664" cy="1224136"/>
          </a:xfrm>
          <a:prstGeom prst="wedgeRoundRectCallout">
            <a:avLst>
              <a:gd name="adj1" fmla="val -4952"/>
              <a:gd name="adj2" fmla="val 79520"/>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altLang="zh-TW" sz="2800" dirty="0" smtClean="0">
                <a:latin typeface="+mj-ea"/>
                <a:ea typeface="+mj-ea"/>
              </a:rPr>
              <a:t>	</a:t>
            </a:r>
            <a:r>
              <a:rPr lang="zh-TW" altLang="en-US" sz="2800" dirty="0" smtClean="0">
                <a:latin typeface="+mj-ea"/>
                <a:ea typeface="+mj-ea"/>
              </a:rPr>
              <a:t>報 告 完 畢</a:t>
            </a:r>
            <a:r>
              <a:rPr lang="en-US" altLang="zh-TW" sz="2800" dirty="0" smtClean="0">
                <a:latin typeface="+mj-ea"/>
                <a:ea typeface="+mj-ea"/>
              </a:rPr>
              <a:t/>
            </a:r>
            <a:br>
              <a:rPr lang="en-US" altLang="zh-TW" sz="2800" dirty="0" smtClean="0">
                <a:latin typeface="+mj-ea"/>
                <a:ea typeface="+mj-ea"/>
              </a:rPr>
            </a:br>
            <a:r>
              <a:rPr lang="en-US" altLang="zh-TW" sz="2800" dirty="0" smtClean="0">
                <a:latin typeface="+mj-ea"/>
                <a:ea typeface="+mj-ea"/>
              </a:rPr>
              <a:t>			</a:t>
            </a:r>
            <a:r>
              <a:rPr lang="zh-TW" altLang="en-US" sz="2800" dirty="0" smtClean="0">
                <a:latin typeface="+mj-ea"/>
                <a:ea typeface="+mj-ea"/>
              </a:rPr>
              <a:t>謝 謝 大 家</a:t>
            </a:r>
            <a:endParaRPr lang="zh-TW" altLang="en-US" sz="2800" dirty="0">
              <a:latin typeface="+mj-ea"/>
              <a:ea typeface="+mj-ea"/>
            </a:endParaRPr>
          </a:p>
        </p:txBody>
      </p:sp>
    </p:spTree>
    <p:extLst>
      <p:ext uri="{BB962C8B-B14F-4D97-AF65-F5344CB8AC3E}">
        <p14:creationId xmlns:p14="http://schemas.microsoft.com/office/powerpoint/2010/main" val="41402745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136898"/>
            <a:ext cx="8229600" cy="779934"/>
          </a:xfrm>
        </p:spPr>
        <p:txBody>
          <a:bodyPr/>
          <a:lstStyle/>
          <a:p>
            <a:pPr algn="ctr">
              <a:defRPr/>
            </a:pPr>
            <a:r>
              <a:rPr lang="zh-TW" altLang="en-US" sz="3600" dirty="0" smtClean="0">
                <a:latin typeface="+mj-ea"/>
              </a:rPr>
              <a:t>研究動機</a:t>
            </a:r>
            <a:r>
              <a:rPr lang="en-US" altLang="zh-TW" sz="3600" dirty="0" smtClean="0">
                <a:latin typeface="+mj-ea"/>
              </a:rPr>
              <a:t/>
            </a:r>
            <a:br>
              <a:rPr lang="en-US" altLang="zh-TW" sz="3600" dirty="0" smtClean="0">
                <a:latin typeface="+mj-ea"/>
              </a:rPr>
            </a:br>
            <a:endParaRPr lang="zh-TW" altLang="en-US" sz="3600" dirty="0"/>
          </a:p>
        </p:txBody>
      </p:sp>
      <p:sp>
        <p:nvSpPr>
          <p:cNvPr id="8195" name="內容版面配置區 2"/>
          <p:cNvSpPr>
            <a:spLocks noGrp="1"/>
          </p:cNvSpPr>
          <p:nvPr>
            <p:ph idx="1"/>
          </p:nvPr>
        </p:nvSpPr>
        <p:spPr/>
        <p:txBody>
          <a:bodyPr/>
          <a:lstStyle/>
          <a:p>
            <a:r>
              <a:rPr lang="zh-TW" altLang="en-US" dirty="0" smtClean="0"/>
              <a:t>知識管理是目前國內產業最新經營的趨勢之一。其中策略知識管理</a:t>
            </a:r>
            <a:r>
              <a:rPr lang="en-US" altLang="zh-TW" dirty="0" smtClean="0"/>
              <a:t>(SKM)</a:t>
            </a:r>
            <a:r>
              <a:rPr lang="zh-TW" altLang="en-US" dirty="0" smtClean="0"/>
              <a:t>是深究高階管理者知識管理運用並轉化為提升企業能否突破創新的深奧學問。</a:t>
            </a:r>
            <a:endParaRPr lang="en-US" altLang="zh-TW" dirty="0" smtClean="0"/>
          </a:p>
          <a:p>
            <a:endParaRPr lang="en-US" altLang="zh-TW" dirty="0" smtClean="0"/>
          </a:p>
          <a:p>
            <a:r>
              <a:rPr lang="zh-TW" altLang="en-US" dirty="0" smtClean="0">
                <a:solidFill>
                  <a:srgbClr val="FF0000"/>
                </a:solidFill>
              </a:rPr>
              <a:t>信義房屋</a:t>
            </a:r>
            <a:r>
              <a:rPr lang="zh-TW" altLang="en-US" dirty="0" smtClean="0"/>
              <a:t>成立於</a:t>
            </a:r>
            <a:r>
              <a:rPr lang="en-US" altLang="zh-TW" dirty="0" smtClean="0"/>
              <a:t>1981</a:t>
            </a:r>
            <a:r>
              <a:rPr lang="zh-TW" altLang="en-US" dirty="0" smtClean="0"/>
              <a:t>年，曾獲得天下雜誌「</a:t>
            </a:r>
            <a:r>
              <a:rPr lang="en-US" altLang="zh-TW" dirty="0" smtClean="0"/>
              <a:t>500</a:t>
            </a:r>
            <a:r>
              <a:rPr lang="zh-TW" altLang="en-US" dirty="0" smtClean="0"/>
              <a:t>大服務業調查」經紀類第一名，其企業的形象及聲望在仲介業中具有標竿形象。其中企業管理者經營理念如何帶動公司保持創新領先，有待從知識管理推動的角度加以分析。</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標題 1"/>
          <p:cNvSpPr>
            <a:spLocks noGrp="1"/>
          </p:cNvSpPr>
          <p:nvPr>
            <p:ph type="title" idx="4294967295"/>
          </p:nvPr>
        </p:nvSpPr>
        <p:spPr>
          <a:xfrm>
            <a:off x="179512" y="116632"/>
            <a:ext cx="8678738" cy="1151855"/>
          </a:xfrm>
        </p:spPr>
        <p:txBody>
          <a:bodyPr/>
          <a:lstStyle/>
          <a:p>
            <a:pPr algn="ctr" eaLnBrk="1" hangingPunct="1"/>
            <a:r>
              <a:rPr lang="zh-TW" altLang="en-US" sz="3600" dirty="0" smtClean="0">
                <a:latin typeface="微軟正黑體" pitchFamily="34" charset="-120"/>
                <a:ea typeface="微軟正黑體" pitchFamily="34" charset="-120"/>
              </a:rPr>
              <a:t>信義房屋仲介股份有限公司</a:t>
            </a:r>
          </a:p>
        </p:txBody>
      </p:sp>
      <p:sp>
        <p:nvSpPr>
          <p:cNvPr id="4" name="投影片編號版面配置區 3"/>
          <p:cNvSpPr txBox="1">
            <a:spLocks noGrp="1"/>
          </p:cNvSpPr>
          <p:nvPr/>
        </p:nvSpPr>
        <p:spPr>
          <a:xfrm>
            <a:off x="7924800" y="6356350"/>
            <a:ext cx="762000" cy="365125"/>
          </a:xfrm>
          <a:prstGeom prst="rect">
            <a:avLst/>
          </a:prstGeom>
          <a:noFill/>
        </p:spPr>
        <p:txBody>
          <a:bodyPr lIns="0" tIns="0" rIns="0" bIns="0" anchor="b">
            <a:normAutofit/>
          </a:bodyPr>
          <a:lstStyle/>
          <a:p>
            <a:pPr algn="r" fontAlgn="auto">
              <a:spcBef>
                <a:spcPts val="0"/>
              </a:spcBef>
              <a:spcAft>
                <a:spcPts val="0"/>
              </a:spcAft>
              <a:defRPr/>
            </a:pPr>
            <a:fld id="{024B2D01-42DE-4D18-8947-49E4C901DD67}" type="slidenum">
              <a:rPr kumimoji="0" lang="zh-TW" altLang="en-US" sz="1200">
                <a:solidFill>
                  <a:schemeClr val="tx2">
                    <a:shade val="90000"/>
                  </a:schemeClr>
                </a:solidFill>
                <a:latin typeface="+mn-lt"/>
                <a:ea typeface="+mn-ea"/>
              </a:rPr>
              <a:pPr algn="r" fontAlgn="auto">
                <a:spcBef>
                  <a:spcPts val="0"/>
                </a:spcBef>
                <a:spcAft>
                  <a:spcPts val="0"/>
                </a:spcAft>
                <a:defRPr/>
              </a:pPr>
              <a:t>5</a:t>
            </a:fld>
            <a:endParaRPr kumimoji="0" lang="zh-TW" altLang="en-US" sz="1200">
              <a:solidFill>
                <a:schemeClr val="tx2">
                  <a:shade val="90000"/>
                </a:schemeClr>
              </a:solidFill>
              <a:latin typeface="+mn-lt"/>
              <a:ea typeface="+mn-ea"/>
            </a:endParaRPr>
          </a:p>
        </p:txBody>
      </p:sp>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244" y="1484784"/>
            <a:ext cx="2501564" cy="3795564"/>
          </a:xfrm>
          <a:prstGeom prst="rect">
            <a:avLst/>
          </a:prstGeom>
        </p:spPr>
      </p:pic>
      <p:sp>
        <p:nvSpPr>
          <p:cNvPr id="5" name="Rectangle 3"/>
          <p:cNvSpPr txBox="1">
            <a:spLocks noChangeArrowheads="1"/>
          </p:cNvSpPr>
          <p:nvPr/>
        </p:nvSpPr>
        <p:spPr bwMode="auto">
          <a:xfrm>
            <a:off x="2987824" y="1340768"/>
            <a:ext cx="6048672" cy="47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kumimoji="1" sz="26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kumimoji="1" sz="2400">
                <a:solidFill>
                  <a:schemeClr val="tx1"/>
                </a:solidFill>
                <a:latin typeface="+mn-lt"/>
                <a:ea typeface="+mn-ea"/>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kumimoji="1" sz="2100">
                <a:solidFill>
                  <a:schemeClr val="tx1"/>
                </a:solidFill>
                <a:latin typeface="+mn-lt"/>
                <a:ea typeface="+mn-ea"/>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kumimoji="1" sz="2000">
                <a:solidFill>
                  <a:schemeClr val="tx1"/>
                </a:solidFill>
                <a:latin typeface="+mn-lt"/>
                <a:ea typeface="+mn-ea"/>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mn-lt"/>
                <a:ea typeface="+mn-ea"/>
              </a:defRPr>
            </a:lvl5pPr>
            <a:lvl6pPr marL="1919288" indent="-209550" algn="l" rtl="0" fontAlgn="base">
              <a:spcBef>
                <a:spcPct val="20000"/>
              </a:spcBef>
              <a:spcAft>
                <a:spcPct val="0"/>
              </a:spcAft>
              <a:buClr>
                <a:srgbClr val="10CF9B"/>
              </a:buClr>
              <a:buSzPct val="65000"/>
              <a:buFont typeface="Wingdings 2" pitchFamily="18" charset="2"/>
              <a:buChar char=""/>
              <a:defRPr kumimoji="1" sz="2000">
                <a:solidFill>
                  <a:schemeClr val="tx1"/>
                </a:solidFill>
                <a:latin typeface="+mn-lt"/>
                <a:ea typeface="+mn-ea"/>
              </a:defRPr>
            </a:lvl6pPr>
            <a:lvl7pPr marL="2376488" indent="-209550" algn="l" rtl="0" fontAlgn="base">
              <a:spcBef>
                <a:spcPct val="20000"/>
              </a:spcBef>
              <a:spcAft>
                <a:spcPct val="0"/>
              </a:spcAft>
              <a:buClr>
                <a:srgbClr val="10CF9B"/>
              </a:buClr>
              <a:buSzPct val="65000"/>
              <a:buFont typeface="Wingdings 2" pitchFamily="18" charset="2"/>
              <a:buChar char=""/>
              <a:defRPr kumimoji="1" sz="2000">
                <a:solidFill>
                  <a:schemeClr val="tx1"/>
                </a:solidFill>
                <a:latin typeface="+mn-lt"/>
                <a:ea typeface="+mn-ea"/>
              </a:defRPr>
            </a:lvl7pPr>
            <a:lvl8pPr marL="2833688" indent="-209550" algn="l" rtl="0" fontAlgn="base">
              <a:spcBef>
                <a:spcPct val="20000"/>
              </a:spcBef>
              <a:spcAft>
                <a:spcPct val="0"/>
              </a:spcAft>
              <a:buClr>
                <a:srgbClr val="10CF9B"/>
              </a:buClr>
              <a:buSzPct val="65000"/>
              <a:buFont typeface="Wingdings 2" pitchFamily="18" charset="2"/>
              <a:buChar char=""/>
              <a:defRPr kumimoji="1" sz="2000">
                <a:solidFill>
                  <a:schemeClr val="tx1"/>
                </a:solidFill>
                <a:latin typeface="+mn-lt"/>
                <a:ea typeface="+mn-ea"/>
              </a:defRPr>
            </a:lvl8pPr>
            <a:lvl9pPr marL="3290888" indent="-209550" algn="l" rtl="0" fontAlgn="base">
              <a:spcBef>
                <a:spcPct val="20000"/>
              </a:spcBef>
              <a:spcAft>
                <a:spcPct val="0"/>
              </a:spcAft>
              <a:buClr>
                <a:srgbClr val="10CF9B"/>
              </a:buClr>
              <a:buSzPct val="65000"/>
              <a:buFont typeface="Wingdings 2" pitchFamily="18" charset="2"/>
              <a:buChar char=""/>
              <a:defRPr kumimoji="1" sz="2000">
                <a:solidFill>
                  <a:schemeClr val="tx1"/>
                </a:solidFill>
                <a:latin typeface="+mn-lt"/>
                <a:ea typeface="+mn-ea"/>
              </a:defRPr>
            </a:lvl9pPr>
          </a:lstStyle>
          <a:p>
            <a:pPr eaLnBrk="1" hangingPunct="1">
              <a:lnSpc>
                <a:spcPct val="110000"/>
              </a:lnSpc>
              <a:buFont typeface="Wingdings 2" pitchFamily="18" charset="2"/>
              <a:buNone/>
            </a:pPr>
            <a:r>
              <a:rPr lang="zh-TW" altLang="en-US" sz="1800" dirty="0" smtClean="0">
                <a:solidFill>
                  <a:srgbClr val="000000"/>
                </a:solidFill>
                <a:latin typeface="Arial" pitchFamily="34" charset="0"/>
              </a:rPr>
              <a:t> </a:t>
            </a:r>
            <a:r>
              <a:rPr lang="en-US" altLang="zh-TW" sz="1800" b="1" dirty="0" smtClean="0">
                <a:solidFill>
                  <a:srgbClr val="0A8954"/>
                </a:solidFill>
                <a:latin typeface="Arial" pitchFamily="34" charset="0"/>
              </a:rPr>
              <a:t>‧</a:t>
            </a:r>
            <a:r>
              <a:rPr lang="zh-TW" altLang="en-US" sz="1800" b="1" dirty="0" smtClean="0">
                <a:solidFill>
                  <a:srgbClr val="0A8954"/>
                </a:solidFill>
              </a:rPr>
              <a:t>企業聲望面</a:t>
            </a:r>
            <a:endParaRPr lang="en-US" altLang="zh-TW" sz="1800" dirty="0" smtClean="0">
              <a:solidFill>
                <a:srgbClr val="000000"/>
              </a:solidFill>
            </a:endParaRPr>
          </a:p>
          <a:p>
            <a:pPr lvl="2" eaLnBrk="1" hangingPunct="1">
              <a:lnSpc>
                <a:spcPct val="110000"/>
              </a:lnSpc>
              <a:buFont typeface="Wingdings 2" pitchFamily="18" charset="2"/>
              <a:buNone/>
            </a:pPr>
            <a:r>
              <a:rPr lang="en-US" altLang="zh-TW" sz="1400" dirty="0" smtClean="0"/>
              <a:t>2010</a:t>
            </a:r>
            <a:r>
              <a:rPr lang="zh-TW" altLang="en-US" sz="1400" dirty="0" smtClean="0"/>
              <a:t>連續</a:t>
            </a:r>
            <a:r>
              <a:rPr lang="en-US" altLang="zh-TW" sz="1400" dirty="0" smtClean="0"/>
              <a:t>17</a:t>
            </a:r>
            <a:r>
              <a:rPr lang="zh-TW" altLang="en-US" sz="1400" dirty="0" smtClean="0"/>
              <a:t>年榮獲</a:t>
            </a:r>
            <a:r>
              <a:rPr lang="en-US" altLang="zh-TW" sz="1400" dirty="0" smtClean="0">
                <a:hlinkClick r:id="rId4"/>
              </a:rPr>
              <a:t>《</a:t>
            </a:r>
            <a:r>
              <a:rPr lang="zh-TW" altLang="en-US" sz="1400" dirty="0" smtClean="0">
                <a:hlinkClick r:id="rId4"/>
              </a:rPr>
              <a:t>管理雜誌</a:t>
            </a:r>
            <a:r>
              <a:rPr lang="en-US" altLang="zh-TW" sz="1400" dirty="0" smtClean="0">
                <a:hlinkClick r:id="rId4"/>
              </a:rPr>
              <a:t>》</a:t>
            </a:r>
            <a:r>
              <a:rPr lang="zh-TW" altLang="en-US" sz="1400" dirty="0" smtClean="0">
                <a:hlinkClick r:id="rId4"/>
              </a:rPr>
              <a:t>「消費者心目中理想品牌大調查」房屋仲介業第一名。</a:t>
            </a:r>
            <a:r>
              <a:rPr lang="en-US" altLang="zh-TW" sz="1400" dirty="0" smtClean="0">
                <a:hlinkClick r:id="rId4"/>
              </a:rPr>
              <a:t>(1995-2011)</a:t>
            </a:r>
            <a:r>
              <a:rPr lang="zh-TW" altLang="en-US" sz="1400" dirty="0" smtClean="0"/>
              <a:t> </a:t>
            </a:r>
            <a:endParaRPr lang="en-US" altLang="zh-TW" sz="1400" dirty="0" smtClean="0"/>
          </a:p>
          <a:p>
            <a:pPr lvl="2" eaLnBrk="1" hangingPunct="1">
              <a:lnSpc>
                <a:spcPct val="110000"/>
              </a:lnSpc>
              <a:buFont typeface="Wingdings 2" pitchFamily="18" charset="2"/>
              <a:buNone/>
            </a:pPr>
            <a:r>
              <a:rPr lang="en-US" altLang="zh-TW" sz="1400" dirty="0" smtClean="0"/>
              <a:t>2010 </a:t>
            </a:r>
            <a:r>
              <a:rPr lang="zh-TW" altLang="en-US" sz="1400" dirty="0" smtClean="0"/>
              <a:t>連續</a:t>
            </a:r>
            <a:r>
              <a:rPr lang="en-US" altLang="zh-TW" sz="1400" dirty="0" smtClean="0"/>
              <a:t>4</a:t>
            </a:r>
            <a:r>
              <a:rPr lang="zh-TW" altLang="en-US" sz="1400" dirty="0" smtClean="0"/>
              <a:t>年榮獲</a:t>
            </a:r>
            <a:r>
              <a:rPr lang="en-US" altLang="zh-TW" sz="1400" dirty="0" smtClean="0">
                <a:hlinkClick r:id="rId5"/>
              </a:rPr>
              <a:t>《</a:t>
            </a:r>
            <a:r>
              <a:rPr lang="zh-TW" altLang="en-US" sz="1400" dirty="0" smtClean="0">
                <a:hlinkClick r:id="rId5"/>
              </a:rPr>
              <a:t>天下雜誌</a:t>
            </a:r>
            <a:r>
              <a:rPr lang="en-US" altLang="zh-TW" sz="1400" dirty="0" smtClean="0">
                <a:hlinkClick r:id="rId5"/>
              </a:rPr>
              <a:t>》 </a:t>
            </a:r>
            <a:r>
              <a:rPr lang="zh-TW" altLang="en-US" sz="1400" dirty="0" smtClean="0">
                <a:hlinkClick r:id="rId5"/>
              </a:rPr>
              <a:t>「天下企業公民獎」中堅企業第</a:t>
            </a:r>
            <a:r>
              <a:rPr lang="en-US" altLang="zh-TW" sz="1400" dirty="0" smtClean="0">
                <a:hlinkClick r:id="rId5"/>
              </a:rPr>
              <a:t>1</a:t>
            </a:r>
            <a:r>
              <a:rPr lang="zh-TW" altLang="en-US" sz="1400" dirty="0" smtClean="0">
                <a:hlinkClick r:id="rId5"/>
              </a:rPr>
              <a:t>名。</a:t>
            </a:r>
            <a:r>
              <a:rPr lang="en-US" altLang="zh-TW" sz="1400" dirty="0" smtClean="0">
                <a:hlinkClick r:id="rId5"/>
              </a:rPr>
              <a:t>〈2007-2010〉</a:t>
            </a:r>
            <a:endParaRPr lang="zh-TW" altLang="en-US" sz="1400" dirty="0" smtClean="0">
              <a:solidFill>
                <a:srgbClr val="000000"/>
              </a:solidFill>
            </a:endParaRPr>
          </a:p>
          <a:p>
            <a:pPr eaLnBrk="1" hangingPunct="1">
              <a:lnSpc>
                <a:spcPct val="110000"/>
              </a:lnSpc>
              <a:buFont typeface="Wingdings 2" pitchFamily="18" charset="2"/>
              <a:buNone/>
            </a:pPr>
            <a:r>
              <a:rPr lang="zh-TW" altLang="en-US" sz="1600" dirty="0" smtClean="0">
                <a:solidFill>
                  <a:srgbClr val="000000"/>
                </a:solidFill>
              </a:rPr>
              <a:t> </a:t>
            </a:r>
            <a:r>
              <a:rPr lang="en-US" altLang="zh-TW" sz="1800" b="1" dirty="0" smtClean="0">
                <a:solidFill>
                  <a:srgbClr val="0A8954"/>
                </a:solidFill>
              </a:rPr>
              <a:t>‧</a:t>
            </a:r>
            <a:r>
              <a:rPr lang="zh-TW" altLang="en-US" sz="1800" b="1" dirty="0" smtClean="0">
                <a:solidFill>
                  <a:srgbClr val="0A8954"/>
                </a:solidFill>
              </a:rPr>
              <a:t>經營面</a:t>
            </a:r>
            <a:endParaRPr lang="en-US" altLang="zh-TW" sz="1800" dirty="0" smtClean="0">
              <a:solidFill>
                <a:srgbClr val="000000"/>
              </a:solidFill>
            </a:endParaRPr>
          </a:p>
          <a:p>
            <a:pPr lvl="2" eaLnBrk="1" hangingPunct="1">
              <a:lnSpc>
                <a:spcPct val="110000"/>
              </a:lnSpc>
              <a:buFont typeface="Wingdings 2" pitchFamily="18" charset="2"/>
              <a:buNone/>
            </a:pPr>
            <a:r>
              <a:rPr lang="en-US" altLang="zh-TW" sz="1400" dirty="0" smtClean="0"/>
              <a:t>2010</a:t>
            </a:r>
            <a:r>
              <a:rPr lang="zh-TW" altLang="en-US" sz="1400" dirty="0" smtClean="0"/>
              <a:t>三度榮獲</a:t>
            </a:r>
            <a:r>
              <a:rPr lang="en-US" altLang="zh-TW" sz="1400" dirty="0" smtClean="0"/>
              <a:t>《</a:t>
            </a:r>
            <a:r>
              <a:rPr lang="zh-TW" altLang="en-US" sz="1400" dirty="0" smtClean="0"/>
              <a:t> </a:t>
            </a:r>
            <a:r>
              <a:rPr lang="zh-TW" altLang="en-US" sz="1400" dirty="0" smtClean="0">
                <a:hlinkClick r:id="rId6"/>
              </a:rPr>
              <a:t>中華公司治理協會</a:t>
            </a:r>
            <a:r>
              <a:rPr lang="en-US" altLang="zh-TW" sz="1400" dirty="0" smtClean="0">
                <a:hlinkClick r:id="rId6"/>
              </a:rPr>
              <a:t>》</a:t>
            </a:r>
            <a:r>
              <a:rPr lang="zh-TW" altLang="en-US" sz="1400" dirty="0" smtClean="0">
                <a:hlinkClick r:id="rId6"/>
              </a:rPr>
              <a:t>「</a:t>
            </a:r>
            <a:r>
              <a:rPr lang="en-US" altLang="zh-TW" sz="1400" dirty="0" smtClean="0">
                <a:hlinkClick r:id="rId6"/>
              </a:rPr>
              <a:t>CG6005</a:t>
            </a:r>
            <a:r>
              <a:rPr lang="zh-TW" altLang="en-US" sz="1400" dirty="0" smtClean="0">
                <a:hlinkClick r:id="rId6"/>
              </a:rPr>
              <a:t>公司治理評量認證」</a:t>
            </a:r>
            <a:r>
              <a:rPr lang="en-US" altLang="zh-TW" sz="1400" dirty="0" smtClean="0">
                <a:hlinkClick r:id="rId6"/>
              </a:rPr>
              <a:t>〈2008-2010</a:t>
            </a:r>
            <a:r>
              <a:rPr lang="en-US" altLang="zh-TW" sz="1400" dirty="0" smtClean="0"/>
              <a:t> ) </a:t>
            </a:r>
          </a:p>
          <a:p>
            <a:pPr lvl="2" eaLnBrk="1" hangingPunct="1">
              <a:lnSpc>
                <a:spcPct val="110000"/>
              </a:lnSpc>
              <a:buFont typeface="Wingdings 2" pitchFamily="18" charset="2"/>
              <a:buNone/>
            </a:pPr>
            <a:r>
              <a:rPr lang="en-US" altLang="zh-TW" sz="1400" dirty="0" smtClean="0"/>
              <a:t>2010</a:t>
            </a:r>
            <a:r>
              <a:rPr lang="zh-TW" altLang="en-US" sz="1400" dirty="0" smtClean="0"/>
              <a:t>天下企業公民獎 信義房屋連四年蟬聯中堅企業第一名</a:t>
            </a:r>
            <a:endParaRPr lang="en-US" altLang="zh-TW" sz="1400" dirty="0" smtClean="0"/>
          </a:p>
          <a:p>
            <a:pPr lvl="2" eaLnBrk="1" hangingPunct="1">
              <a:lnSpc>
                <a:spcPct val="110000"/>
              </a:lnSpc>
              <a:buFont typeface="Wingdings 2" pitchFamily="18" charset="2"/>
              <a:buNone/>
            </a:pPr>
            <a:r>
              <a:rPr lang="en-US" altLang="zh-TW" sz="1400" dirty="0" smtClean="0"/>
              <a:t>2009</a:t>
            </a:r>
            <a:r>
              <a:rPr lang="zh-TW" altLang="en-US" sz="1400" dirty="0" smtClean="0"/>
              <a:t>兩度榮獲</a:t>
            </a:r>
            <a:r>
              <a:rPr lang="en-US" altLang="zh-TW" sz="1400" dirty="0" smtClean="0"/>
              <a:t>《</a:t>
            </a:r>
            <a:r>
              <a:rPr lang="zh-TW" altLang="en-US" sz="1400" dirty="0" smtClean="0"/>
              <a:t>行政院勞委會</a:t>
            </a:r>
            <a:r>
              <a:rPr lang="en-US" altLang="zh-TW" sz="1400" dirty="0" smtClean="0"/>
              <a:t>》</a:t>
            </a:r>
            <a:r>
              <a:rPr lang="zh-TW" altLang="en-US" sz="1400" dirty="0" smtClean="0"/>
              <a:t>「人力創新獎」</a:t>
            </a:r>
            <a:r>
              <a:rPr lang="en-US" altLang="zh-TW" sz="1400" dirty="0" smtClean="0"/>
              <a:t>〈2005</a:t>
            </a:r>
            <a:r>
              <a:rPr lang="zh-TW" altLang="en-US" sz="1400" dirty="0" smtClean="0"/>
              <a:t>、</a:t>
            </a:r>
            <a:r>
              <a:rPr lang="en-US" altLang="zh-TW" sz="1400" dirty="0" smtClean="0"/>
              <a:t>2009〉</a:t>
            </a:r>
          </a:p>
          <a:p>
            <a:pPr lvl="2" eaLnBrk="1" hangingPunct="1">
              <a:lnSpc>
                <a:spcPct val="110000"/>
              </a:lnSpc>
              <a:buFont typeface="Wingdings 2" pitchFamily="18" charset="2"/>
              <a:buNone/>
            </a:pPr>
            <a:r>
              <a:rPr lang="en-US" altLang="zh-TW" sz="1400" dirty="0" smtClean="0"/>
              <a:t>2008</a:t>
            </a:r>
            <a:r>
              <a:rPr lang="zh-TW" altLang="en-US" sz="1400" dirty="0" smtClean="0"/>
              <a:t>榮獲</a:t>
            </a:r>
            <a:r>
              <a:rPr lang="en-US" altLang="zh-TW" sz="1400" dirty="0" smtClean="0"/>
              <a:t>《</a:t>
            </a:r>
            <a:r>
              <a:rPr lang="zh-TW" altLang="en-US" sz="1400" dirty="0" smtClean="0"/>
              <a:t>勞委會職訓局</a:t>
            </a:r>
            <a:r>
              <a:rPr lang="en-US" altLang="zh-TW" sz="1400" dirty="0" smtClean="0"/>
              <a:t>》</a:t>
            </a:r>
            <a:r>
              <a:rPr lang="zh-TW" altLang="en-US" sz="1400" dirty="0" smtClean="0"/>
              <a:t>「國家品質計分卡</a:t>
            </a:r>
            <a:r>
              <a:rPr lang="en-US" altLang="zh-TW" sz="1400" dirty="0" smtClean="0"/>
              <a:t>TTQS</a:t>
            </a:r>
            <a:r>
              <a:rPr lang="zh-TW" altLang="en-US" sz="1400" dirty="0" smtClean="0"/>
              <a:t>金牌等級認證」</a:t>
            </a:r>
            <a:endParaRPr lang="en-US" altLang="zh-TW" sz="1400" dirty="0" smtClean="0"/>
          </a:p>
          <a:p>
            <a:pPr lvl="2" eaLnBrk="1" hangingPunct="1">
              <a:lnSpc>
                <a:spcPct val="110000"/>
              </a:lnSpc>
              <a:buFont typeface="Wingdings 2" pitchFamily="18" charset="2"/>
              <a:buNone/>
            </a:pPr>
            <a:r>
              <a:rPr lang="en-US" altLang="zh-TW" sz="1400" dirty="0" smtClean="0"/>
              <a:t>2004</a:t>
            </a:r>
            <a:r>
              <a:rPr lang="zh-TW" altLang="en-US" sz="1400" dirty="0" smtClean="0"/>
              <a:t>信義房屋</a:t>
            </a:r>
            <a:r>
              <a:rPr lang="en-US" altLang="zh-TW" sz="1400" dirty="0" err="1" smtClean="0"/>
              <a:t>Ehome</a:t>
            </a:r>
            <a:r>
              <a:rPr lang="zh-TW" altLang="en-US" sz="1400" dirty="0" smtClean="0"/>
              <a:t>房訊榮獲</a:t>
            </a:r>
            <a:r>
              <a:rPr lang="en-US" altLang="zh-TW" sz="1400" dirty="0" smtClean="0"/>
              <a:t>《</a:t>
            </a:r>
            <a:r>
              <a:rPr lang="zh-TW" altLang="en-US" sz="1400" dirty="0" smtClean="0"/>
              <a:t>中華民國資訊月</a:t>
            </a:r>
            <a:r>
              <a:rPr lang="en-US" altLang="zh-TW" sz="1400" dirty="0" smtClean="0"/>
              <a:t>》</a:t>
            </a:r>
            <a:r>
              <a:rPr lang="zh-TW" altLang="en-US" sz="1400" dirty="0" smtClean="0"/>
              <a:t>「傑出資訊應用暨產品獎」，為房仲業唯一獲此殊榮企業</a:t>
            </a:r>
          </a:p>
          <a:p>
            <a:pPr eaLnBrk="1" hangingPunct="1">
              <a:lnSpc>
                <a:spcPct val="110000"/>
              </a:lnSpc>
              <a:buFont typeface="Wingdings 2" pitchFamily="18" charset="2"/>
              <a:buNone/>
            </a:pPr>
            <a:r>
              <a:rPr lang="en-US" altLang="zh-TW" sz="1600" dirty="0" smtClean="0">
                <a:solidFill>
                  <a:srgbClr val="000000"/>
                </a:solidFill>
              </a:rPr>
              <a:t> </a:t>
            </a:r>
            <a:r>
              <a:rPr lang="en-US" altLang="zh-TW" sz="1800" b="1" dirty="0" smtClean="0">
                <a:solidFill>
                  <a:srgbClr val="0A8954"/>
                </a:solidFill>
              </a:rPr>
              <a:t>‧</a:t>
            </a:r>
            <a:r>
              <a:rPr lang="zh-TW" altLang="en-US" sz="1800" b="1" dirty="0" smtClean="0">
                <a:solidFill>
                  <a:srgbClr val="0A8954"/>
                </a:solidFill>
              </a:rPr>
              <a:t>服務面</a:t>
            </a:r>
            <a:endParaRPr lang="en-US" altLang="zh-TW" sz="1800" dirty="0" smtClean="0">
              <a:solidFill>
                <a:srgbClr val="000000"/>
              </a:solidFill>
            </a:endParaRPr>
          </a:p>
          <a:p>
            <a:pPr lvl="2" eaLnBrk="1" hangingPunct="1">
              <a:lnSpc>
                <a:spcPct val="110000"/>
              </a:lnSpc>
              <a:buFont typeface="Wingdings 2" pitchFamily="18" charset="2"/>
              <a:buNone/>
            </a:pPr>
            <a:r>
              <a:rPr lang="en-US" altLang="zh-TW" sz="1400" dirty="0" smtClean="0">
                <a:hlinkClick r:id="rId7"/>
              </a:rPr>
              <a:t>2010</a:t>
            </a:r>
            <a:r>
              <a:rPr lang="zh-TW" altLang="en-US" sz="1400" dirty="0" smtClean="0">
                <a:hlinkClick r:id="rId7"/>
              </a:rPr>
              <a:t>連續</a:t>
            </a:r>
            <a:r>
              <a:rPr lang="en-US" altLang="zh-TW" sz="1400" dirty="0" smtClean="0">
                <a:hlinkClick r:id="rId7"/>
              </a:rPr>
              <a:t>7</a:t>
            </a:r>
            <a:r>
              <a:rPr lang="zh-TW" altLang="en-US" sz="1400" dirty="0" smtClean="0">
                <a:hlinkClick r:id="rId7"/>
              </a:rPr>
              <a:t>年榮獲</a:t>
            </a:r>
            <a:r>
              <a:rPr lang="en-US" altLang="zh-TW" sz="1400" dirty="0" smtClean="0">
                <a:hlinkClick r:id="rId7"/>
              </a:rPr>
              <a:t>《</a:t>
            </a:r>
            <a:r>
              <a:rPr lang="zh-TW" altLang="en-US" sz="1400" dirty="0" smtClean="0">
                <a:hlinkClick r:id="rId7"/>
              </a:rPr>
              <a:t>壹週刊</a:t>
            </a:r>
            <a:r>
              <a:rPr lang="en-US" altLang="zh-TW" sz="1400" dirty="0" smtClean="0">
                <a:hlinkClick r:id="rId7"/>
              </a:rPr>
              <a:t>》</a:t>
            </a:r>
            <a:r>
              <a:rPr lang="zh-TW" altLang="en-US" sz="1400" dirty="0" smtClean="0">
                <a:hlinkClick r:id="rId7"/>
              </a:rPr>
              <a:t>「服務第壹大獎」房仲業第</a:t>
            </a:r>
            <a:r>
              <a:rPr lang="en-US" altLang="zh-TW" sz="1400" dirty="0" smtClean="0">
                <a:hlinkClick r:id="rId7"/>
              </a:rPr>
              <a:t>1</a:t>
            </a:r>
            <a:r>
              <a:rPr lang="zh-TW" altLang="en-US" sz="1400" dirty="0" smtClean="0">
                <a:hlinkClick r:id="rId7"/>
              </a:rPr>
              <a:t>名。</a:t>
            </a:r>
            <a:r>
              <a:rPr lang="en-US" altLang="zh-TW" sz="1400" dirty="0" smtClean="0">
                <a:hlinkClick r:id="rId7"/>
              </a:rPr>
              <a:t>〈2004-2010〉</a:t>
            </a:r>
            <a:endParaRPr lang="zh-TW" altLang="en-US" sz="1400" dirty="0" smtClean="0"/>
          </a:p>
          <a:p>
            <a:pPr eaLnBrk="1" hangingPunct="1">
              <a:lnSpc>
                <a:spcPct val="110000"/>
              </a:lnSpc>
              <a:buFont typeface="Wingdings 2" pitchFamily="18" charset="2"/>
              <a:buNone/>
            </a:pPr>
            <a:r>
              <a:rPr lang="zh-TW" altLang="en-US" sz="1600" dirty="0" smtClean="0">
                <a:solidFill>
                  <a:srgbClr val="000000"/>
                </a:solidFill>
              </a:rPr>
              <a:t> </a:t>
            </a:r>
            <a:r>
              <a:rPr lang="en-US" altLang="zh-TW" sz="1600" b="1" dirty="0" smtClean="0">
                <a:solidFill>
                  <a:srgbClr val="0A8954"/>
                </a:solidFill>
              </a:rPr>
              <a:t>‧</a:t>
            </a:r>
            <a:r>
              <a:rPr lang="zh-TW" altLang="en-US" sz="1800" b="1" dirty="0" smtClean="0">
                <a:solidFill>
                  <a:srgbClr val="0A8954"/>
                </a:solidFill>
              </a:rPr>
              <a:t>社會責任面</a:t>
            </a:r>
            <a:endParaRPr lang="en-US" altLang="zh-TW" sz="1800" dirty="0" smtClean="0">
              <a:solidFill>
                <a:srgbClr val="000000"/>
              </a:solidFill>
            </a:endParaRPr>
          </a:p>
          <a:p>
            <a:pPr lvl="2" eaLnBrk="1" hangingPunct="1">
              <a:lnSpc>
                <a:spcPct val="110000"/>
              </a:lnSpc>
              <a:buFont typeface="Wingdings 2" pitchFamily="18" charset="2"/>
              <a:buNone/>
            </a:pPr>
            <a:r>
              <a:rPr lang="en-US" altLang="zh-TW" sz="1400" dirty="0" smtClean="0">
                <a:solidFill>
                  <a:srgbClr val="000000"/>
                </a:solidFill>
              </a:rPr>
              <a:t>2010</a:t>
            </a:r>
            <a:r>
              <a:rPr lang="zh-TW" altLang="en-US" sz="1400" dirty="0" smtClean="0"/>
              <a:t>蟬聯遠見雜誌企業社會責任獎第一名</a:t>
            </a:r>
          </a:p>
          <a:p>
            <a:pPr eaLnBrk="1" hangingPunct="1">
              <a:lnSpc>
                <a:spcPct val="110000"/>
              </a:lnSpc>
              <a:buFont typeface="Wingdings 2" pitchFamily="18" charset="2"/>
              <a:buNone/>
            </a:pPr>
            <a:r>
              <a:rPr lang="en-US" altLang="zh-TW" sz="1000" dirty="0" smtClean="0"/>
              <a:t>      </a:t>
            </a:r>
            <a:endParaRPr lang="zh-TW" altLang="en-US" sz="1000" dirty="0" smtClean="0"/>
          </a:p>
        </p:txBody>
      </p:sp>
      <p:pic>
        <p:nvPicPr>
          <p:cNvPr id="3" name="圖片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496" y="5301207"/>
            <a:ext cx="3024336" cy="1420267"/>
          </a:xfrm>
          <a:prstGeom prst="rect">
            <a:avLst/>
          </a:prstGeom>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內容版面配置區 1"/>
          <p:cNvSpPr>
            <a:spLocks noGrp="1"/>
          </p:cNvSpPr>
          <p:nvPr>
            <p:ph idx="1"/>
          </p:nvPr>
        </p:nvSpPr>
        <p:spPr>
          <a:xfrm>
            <a:off x="250825" y="1485255"/>
            <a:ext cx="8569325" cy="1727721"/>
          </a:xfrm>
        </p:spPr>
        <p:txBody>
          <a:bodyPr/>
          <a:lstStyle/>
          <a:p>
            <a:pPr eaLnBrk="1" hangingPunct="1">
              <a:buFont typeface="Wingdings" pitchFamily="2" charset="2"/>
              <a:buChar char="l"/>
            </a:pPr>
            <a:r>
              <a:rPr lang="en-US" altLang="zh-TW" sz="2000" dirty="0" smtClean="0">
                <a:latin typeface="+mn-ea"/>
              </a:rPr>
              <a:t>1981</a:t>
            </a:r>
            <a:r>
              <a:rPr lang="zh-TW" altLang="en-US" sz="2000" dirty="0" smtClean="0">
                <a:latin typeface="+mn-ea"/>
              </a:rPr>
              <a:t>年設立，當時政府未核准仲介公司營業，因此以「信義代書事務所」提供房屋買賣仲介服務，至</a:t>
            </a:r>
            <a:r>
              <a:rPr lang="en-US" altLang="zh-TW" sz="2000" dirty="0" smtClean="0">
                <a:latin typeface="+mn-ea"/>
              </a:rPr>
              <a:t>1987</a:t>
            </a:r>
            <a:r>
              <a:rPr lang="zh-TW" altLang="en-US" sz="2000" dirty="0" smtClean="0">
                <a:latin typeface="+mn-ea"/>
              </a:rPr>
              <a:t>年正式成立「信義房屋仲介股份有限公司」。</a:t>
            </a:r>
            <a:endParaRPr lang="en-US" altLang="zh-TW" sz="2000" dirty="0" smtClean="0">
              <a:latin typeface="+mn-ea"/>
            </a:endParaRPr>
          </a:p>
          <a:p>
            <a:pPr eaLnBrk="1" hangingPunct="1">
              <a:buFont typeface="Wingdings" pitchFamily="2" charset="2"/>
              <a:buChar char="l"/>
            </a:pPr>
            <a:r>
              <a:rPr lang="zh-TW" altLang="en-US" sz="2000" dirty="0" smtClean="0">
                <a:latin typeface="+mn-ea"/>
              </a:rPr>
              <a:t>整合不動產上、中、下游產業，朝產業、技術、資訊與客戶四個相關領域發展。</a:t>
            </a:r>
          </a:p>
          <a:p>
            <a:pPr eaLnBrk="1" hangingPunct="1">
              <a:buFont typeface="Wingdings" pitchFamily="2" charset="2"/>
              <a:buNone/>
            </a:pPr>
            <a:endParaRPr lang="en-US" altLang="zh-TW" sz="2200" dirty="0" smtClean="0"/>
          </a:p>
          <a:p>
            <a:pPr eaLnBrk="1" hangingPunct="1"/>
            <a:endParaRPr lang="en-US" altLang="zh-TW" sz="2200" dirty="0" smtClean="0"/>
          </a:p>
        </p:txBody>
      </p:sp>
      <p:graphicFrame>
        <p:nvGraphicFramePr>
          <p:cNvPr id="20503" name="Group 23"/>
          <p:cNvGraphicFramePr>
            <a:graphicFrameLocks noGrp="1"/>
          </p:cNvGraphicFramePr>
          <p:nvPr>
            <p:extLst>
              <p:ext uri="{D42A27DB-BD31-4B8C-83A1-F6EECF244321}">
                <p14:modId xmlns:p14="http://schemas.microsoft.com/office/powerpoint/2010/main" val="1531758096"/>
              </p:ext>
            </p:extLst>
          </p:nvPr>
        </p:nvGraphicFramePr>
        <p:xfrm>
          <a:off x="250825" y="3213100"/>
          <a:ext cx="8713788" cy="3294081"/>
        </p:xfrm>
        <a:graphic>
          <a:graphicData uri="http://schemas.openxmlformats.org/drawingml/2006/table">
            <a:tbl>
              <a:tblPr/>
              <a:tblGrid>
                <a:gridCol w="3851275"/>
                <a:gridCol w="4862513"/>
              </a:tblGrid>
              <a:tr h="54768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zh-TW" sz="1600" b="0" i="0" u="none" strike="noStrike" cap="none" normalizeH="0" baseline="0" dirty="0" smtClean="0">
                          <a:ln>
                            <a:noFill/>
                          </a:ln>
                          <a:solidFill>
                            <a:schemeClr val="tx1"/>
                          </a:solidFill>
                          <a:effectLst/>
                          <a:latin typeface="新細明體" pitchFamily="18" charset="-120"/>
                          <a:ea typeface="新細明體" pitchFamily="18" charset="-120"/>
                        </a:rPr>
                        <a:t>一、創立</a:t>
                      </a:r>
                      <a:r>
                        <a:rPr kumimoji="0" lang="zh-TW" altLang="en-US" sz="1600" b="0" i="0" u="none" strike="noStrike" cap="none" normalizeH="0" baseline="0" dirty="0" smtClean="0">
                          <a:ln>
                            <a:noFill/>
                          </a:ln>
                          <a:solidFill>
                            <a:schemeClr val="tx1"/>
                          </a:solidFill>
                          <a:effectLst/>
                          <a:latin typeface="新細明體" pitchFamily="18" charset="-120"/>
                          <a:ea typeface="新細明體" pitchFamily="18" charset="-120"/>
                        </a:rPr>
                        <a:t>時間</a:t>
                      </a:r>
                      <a:r>
                        <a:rPr kumimoji="0" lang="en-US" altLang="zh-TW" sz="1600" b="0" i="0" u="none" strike="noStrike" cap="none" normalizeH="0" baseline="0" dirty="0" smtClean="0">
                          <a:ln>
                            <a:noFill/>
                          </a:ln>
                          <a:solidFill>
                            <a:schemeClr val="tx1"/>
                          </a:solidFill>
                          <a:effectLst/>
                          <a:latin typeface="新細明體" pitchFamily="18" charset="-120"/>
                          <a:ea typeface="新細明體" pitchFamily="18" charset="-120"/>
                        </a:rPr>
                        <a:t>:</a:t>
                      </a:r>
                      <a:r>
                        <a:rPr kumimoji="0" lang="zh-TW" altLang="en-US" sz="1600" b="0" i="0" u="none" strike="noStrike" cap="none" normalizeH="0" baseline="0" dirty="0" smtClean="0">
                          <a:ln>
                            <a:noFill/>
                          </a:ln>
                          <a:solidFill>
                            <a:schemeClr val="tx1"/>
                          </a:solidFill>
                          <a:effectLst/>
                          <a:latin typeface="新細明體" pitchFamily="18" charset="-120"/>
                          <a:ea typeface="新細明體" pitchFamily="18" charset="-120"/>
                        </a:rPr>
                        <a:t> </a:t>
                      </a:r>
                      <a:r>
                        <a:rPr kumimoji="0" lang="en-US" altLang="zh-TW" sz="1600" b="0" i="0" u="none" strike="noStrike" cap="none" normalizeH="0" baseline="0" dirty="0" smtClean="0">
                          <a:ln>
                            <a:noFill/>
                          </a:ln>
                          <a:solidFill>
                            <a:schemeClr val="tx1"/>
                          </a:solidFill>
                          <a:effectLst/>
                          <a:latin typeface="新細明體" pitchFamily="18" charset="-120"/>
                          <a:ea typeface="新細明體" pitchFamily="18" charset="-120"/>
                        </a:rPr>
                        <a:t>1981</a:t>
                      </a:r>
                      <a:r>
                        <a:rPr kumimoji="0" lang="zh-TW" altLang="zh-TW" sz="1600" b="0" i="0" u="none" strike="noStrike" cap="none" normalizeH="0" baseline="0" dirty="0" smtClean="0">
                          <a:ln>
                            <a:noFill/>
                          </a:ln>
                          <a:solidFill>
                            <a:schemeClr val="tx1"/>
                          </a:solidFill>
                          <a:effectLst/>
                          <a:latin typeface="新細明體" pitchFamily="18" charset="-120"/>
                          <a:ea typeface="新細明體" pitchFamily="18" charset="-120"/>
                        </a:rPr>
                        <a:t>年</a:t>
                      </a:r>
                      <a:endParaRPr kumimoji="0" lang="zh-TW" altLang="en-US" sz="1600" b="0" i="0" u="none" strike="noStrike" cap="none" normalizeH="0" baseline="0" dirty="0" smtClean="0">
                        <a:ln>
                          <a:noFill/>
                        </a:ln>
                        <a:solidFill>
                          <a:schemeClr val="tx1"/>
                        </a:solidFill>
                        <a:effectLst/>
                        <a:latin typeface="新細明體" pitchFamily="18" charset="-120"/>
                        <a:ea typeface="新細明體" pitchFamily="18" charset="-120"/>
                      </a:endParaRPr>
                    </a:p>
                  </a:txBody>
                  <a:tcPr marL="91437" marR="9143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zh-TW" sz="1600" b="0" i="0" u="none" strike="noStrike" cap="none" normalizeH="0" baseline="0" smtClean="0">
                          <a:ln>
                            <a:noFill/>
                          </a:ln>
                          <a:solidFill>
                            <a:schemeClr val="tx1"/>
                          </a:solidFill>
                          <a:effectLst/>
                          <a:latin typeface="新細明體" pitchFamily="18" charset="-120"/>
                          <a:ea typeface="新細明體" pitchFamily="18" charset="-120"/>
                        </a:rPr>
                        <a:t>創</a:t>
                      </a:r>
                      <a:r>
                        <a:rPr kumimoji="0" lang="zh-TW" altLang="en-US" sz="1600" b="0" i="0" u="none" strike="noStrike" cap="none" normalizeH="0" baseline="0" smtClean="0">
                          <a:ln>
                            <a:noFill/>
                          </a:ln>
                          <a:solidFill>
                            <a:schemeClr val="tx1"/>
                          </a:solidFill>
                          <a:effectLst/>
                          <a:latin typeface="新細明體" pitchFamily="18" charset="-120"/>
                          <a:ea typeface="新細明體" pitchFamily="18" charset="-120"/>
                        </a:rPr>
                        <a:t>辦</a:t>
                      </a:r>
                      <a:r>
                        <a:rPr kumimoji="0" lang="zh-TW" altLang="zh-TW" sz="1600" b="0" i="0" u="none" strike="noStrike" cap="none" normalizeH="0" baseline="0" smtClean="0">
                          <a:ln>
                            <a:noFill/>
                          </a:ln>
                          <a:solidFill>
                            <a:schemeClr val="tx1"/>
                          </a:solidFill>
                          <a:effectLst/>
                          <a:latin typeface="新細明體" pitchFamily="18" charset="-120"/>
                          <a:ea typeface="新細明體" pitchFamily="18" charset="-120"/>
                        </a:rPr>
                        <a:t>人</a:t>
                      </a:r>
                      <a:r>
                        <a:rPr kumimoji="0" lang="zh-TW" altLang="en-US" sz="1600" b="0" i="0" u="none" strike="noStrike" cap="none" normalizeH="0" baseline="0" smtClean="0">
                          <a:ln>
                            <a:noFill/>
                          </a:ln>
                          <a:solidFill>
                            <a:schemeClr val="tx1"/>
                          </a:solidFill>
                          <a:effectLst/>
                          <a:latin typeface="新細明體" pitchFamily="18" charset="-120"/>
                          <a:ea typeface="新細明體" pitchFamily="18" charset="-120"/>
                        </a:rPr>
                        <a:t>周俊吉</a:t>
                      </a:r>
                      <a:r>
                        <a:rPr kumimoji="0" lang="zh-TW" altLang="zh-TW" sz="1600" b="0" i="0" u="none" strike="noStrike" cap="none" normalizeH="0" baseline="0" smtClean="0">
                          <a:ln>
                            <a:noFill/>
                          </a:ln>
                          <a:solidFill>
                            <a:schemeClr val="tx1"/>
                          </a:solidFill>
                          <a:effectLst/>
                          <a:latin typeface="新細明體" pitchFamily="18" charset="-120"/>
                          <a:ea typeface="新細明體" pitchFamily="18" charset="-120"/>
                        </a:rPr>
                        <a:t>先生</a:t>
                      </a:r>
                      <a:endParaRPr kumimoji="0" lang="zh-TW" altLang="en-US" sz="1600" b="0" i="0" u="none" strike="noStrike" cap="none" normalizeH="0" baseline="0" smtClean="0">
                        <a:ln>
                          <a:noFill/>
                        </a:ln>
                        <a:solidFill>
                          <a:schemeClr val="tx1"/>
                        </a:solidFill>
                        <a:effectLst/>
                        <a:latin typeface="新細明體" pitchFamily="18" charset="-120"/>
                        <a:ea typeface="新細明體" pitchFamily="18" charset="-120"/>
                      </a:endParaRPr>
                    </a:p>
                  </a:txBody>
                  <a:tcPr marL="91437" marR="9143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r>
              <a:tr h="6127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zh-TW" sz="1600" b="0" i="0" u="none" strike="noStrike" cap="none" normalizeH="0" baseline="0" smtClean="0">
                          <a:ln>
                            <a:noFill/>
                          </a:ln>
                          <a:solidFill>
                            <a:schemeClr val="tx1"/>
                          </a:solidFill>
                          <a:effectLst/>
                          <a:latin typeface="新細明體" pitchFamily="18" charset="-120"/>
                          <a:ea typeface="新細明體" pitchFamily="18" charset="-120"/>
                        </a:rPr>
                        <a:t>二、</a:t>
                      </a:r>
                      <a:r>
                        <a:rPr kumimoji="0" lang="zh-TW" altLang="en-US" sz="1600" b="0" i="0" u="none" strike="noStrike" cap="none" normalizeH="0" baseline="0" smtClean="0">
                          <a:ln>
                            <a:noFill/>
                          </a:ln>
                          <a:solidFill>
                            <a:schemeClr val="tx1"/>
                          </a:solidFill>
                          <a:effectLst/>
                          <a:latin typeface="新細明體" pitchFamily="18" charset="-120"/>
                          <a:ea typeface="新細明體" pitchFamily="18" charset="-120"/>
                        </a:rPr>
                        <a:t>股票上櫃</a:t>
                      </a:r>
                      <a:r>
                        <a:rPr kumimoji="0" lang="en-US" altLang="zh-TW" sz="1600" b="0" i="0" u="none" strike="noStrike" cap="none" normalizeH="0" baseline="0" smtClean="0">
                          <a:ln>
                            <a:noFill/>
                          </a:ln>
                          <a:solidFill>
                            <a:schemeClr val="tx1"/>
                          </a:solidFill>
                          <a:effectLst/>
                          <a:latin typeface="新細明體" pitchFamily="18" charset="-120"/>
                          <a:ea typeface="新細明體" pitchFamily="18" charset="-120"/>
                        </a:rPr>
                        <a:t>:1999</a:t>
                      </a:r>
                      <a:r>
                        <a:rPr kumimoji="0" lang="zh-TW" altLang="zh-TW" sz="1600" b="0" i="0" u="none" strike="noStrike" cap="none" normalizeH="0" baseline="0" smtClean="0">
                          <a:ln>
                            <a:noFill/>
                          </a:ln>
                          <a:solidFill>
                            <a:schemeClr val="tx1"/>
                          </a:solidFill>
                          <a:effectLst/>
                          <a:latin typeface="新細明體" pitchFamily="18" charset="-120"/>
                          <a:ea typeface="新細明體" pitchFamily="18" charset="-120"/>
                        </a:rPr>
                        <a:t>年</a:t>
                      </a:r>
                      <a:endParaRPr kumimoji="0" lang="zh-TW" altLang="en-US" sz="1600" b="0" i="0" u="none" strike="noStrike" cap="none" normalizeH="0" baseline="0" smtClean="0">
                        <a:ln>
                          <a:noFill/>
                        </a:ln>
                        <a:solidFill>
                          <a:schemeClr val="tx1"/>
                        </a:solidFill>
                        <a:effectLst/>
                        <a:latin typeface="新細明體" pitchFamily="18" charset="-120"/>
                        <a:ea typeface="新細明體" pitchFamily="18" charset="-120"/>
                      </a:endParaRPr>
                    </a:p>
                  </a:txBody>
                  <a:tcPr marL="91437" marR="9143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600" b="0" i="0" u="none" strike="noStrike" cap="none" normalizeH="0" baseline="0" dirty="0" smtClean="0">
                          <a:ln>
                            <a:noFill/>
                          </a:ln>
                          <a:solidFill>
                            <a:schemeClr val="tx1"/>
                          </a:solidFill>
                          <a:effectLst/>
                          <a:latin typeface="新細明體" pitchFamily="18" charset="-120"/>
                          <a:ea typeface="新細明體" pitchFamily="18" charset="-120"/>
                        </a:rPr>
                        <a:t>股票上市</a:t>
                      </a:r>
                      <a:r>
                        <a:rPr kumimoji="0" lang="en-US" altLang="zh-TW" sz="1600" b="0" i="0" u="none" strike="noStrike" cap="none" normalizeH="0" baseline="0" dirty="0" smtClean="0">
                          <a:ln>
                            <a:noFill/>
                          </a:ln>
                          <a:solidFill>
                            <a:schemeClr val="tx1"/>
                          </a:solidFill>
                          <a:effectLst/>
                          <a:latin typeface="新細明體" pitchFamily="18" charset="-120"/>
                          <a:ea typeface="新細明體" pitchFamily="18" charset="-120"/>
                        </a:rPr>
                        <a:t>:2001</a:t>
                      </a:r>
                      <a:r>
                        <a:rPr kumimoji="0" lang="zh-TW" altLang="zh-TW" sz="1600" b="0" i="0" u="none" strike="noStrike" cap="none" normalizeH="0" baseline="0" dirty="0" smtClean="0">
                          <a:ln>
                            <a:noFill/>
                          </a:ln>
                          <a:solidFill>
                            <a:schemeClr val="tx1"/>
                          </a:solidFill>
                          <a:effectLst/>
                          <a:latin typeface="新細明體" pitchFamily="18" charset="-120"/>
                          <a:ea typeface="新細明體" pitchFamily="18" charset="-120"/>
                        </a:rPr>
                        <a:t>年</a:t>
                      </a:r>
                      <a:r>
                        <a:rPr kumimoji="0" lang="zh-TW" altLang="en-US" sz="1600" b="0" i="0" u="none" strike="noStrike" cap="none" normalizeH="0" baseline="0" dirty="0" smtClean="0">
                          <a:ln>
                            <a:noFill/>
                          </a:ln>
                          <a:solidFill>
                            <a:schemeClr val="tx1"/>
                          </a:solidFill>
                          <a:effectLst/>
                          <a:latin typeface="新細明體" pitchFamily="18" charset="-120"/>
                          <a:ea typeface="新細明體" pitchFamily="18" charset="-120"/>
                        </a:rPr>
                        <a:t>台灣地區</a:t>
                      </a:r>
                      <a:r>
                        <a:rPr kumimoji="0" lang="zh-TW" altLang="en-US" sz="1600" b="0" i="0" u="none" strike="noStrike" cap="none" normalizeH="0" baseline="0" dirty="0" smtClean="0">
                          <a:ln>
                            <a:noFill/>
                          </a:ln>
                          <a:solidFill>
                            <a:srgbClr val="FF0000"/>
                          </a:solidFill>
                          <a:effectLst/>
                          <a:latin typeface="新細明體" pitchFamily="18" charset="-120"/>
                          <a:ea typeface="新細明體" pitchFamily="18" charset="-120"/>
                        </a:rPr>
                        <a:t>唯一股票上市房仲公司</a:t>
                      </a:r>
                      <a:r>
                        <a:rPr kumimoji="0" lang="zh-TW" altLang="en-US" sz="1600" b="0" i="0" u="none" strike="noStrike" cap="none" normalizeH="0" baseline="0" dirty="0" smtClean="0">
                          <a:ln>
                            <a:noFill/>
                          </a:ln>
                          <a:solidFill>
                            <a:schemeClr val="tx1"/>
                          </a:solidFill>
                          <a:effectLst/>
                          <a:latin typeface="新細明體" pitchFamily="18" charset="-120"/>
                          <a:ea typeface="新細明體" pitchFamily="18" charset="-120"/>
                        </a:rPr>
                        <a:t>，資本額</a:t>
                      </a:r>
                      <a:r>
                        <a:rPr kumimoji="0" lang="en-US" altLang="zh-TW" sz="1600" b="0" i="0" u="none" strike="noStrike" cap="none" normalizeH="0" baseline="0" dirty="0" smtClean="0">
                          <a:ln>
                            <a:noFill/>
                          </a:ln>
                          <a:solidFill>
                            <a:schemeClr val="tx1"/>
                          </a:solidFill>
                          <a:effectLst/>
                          <a:latin typeface="新細明體" pitchFamily="18" charset="-120"/>
                          <a:ea typeface="新細明體" pitchFamily="18" charset="-120"/>
                        </a:rPr>
                        <a:t>36</a:t>
                      </a:r>
                      <a:r>
                        <a:rPr kumimoji="0" lang="zh-TW" altLang="en-US" sz="1600" b="0" i="0" u="none" strike="noStrike" cap="none" normalizeH="0" baseline="0" dirty="0" smtClean="0">
                          <a:ln>
                            <a:noFill/>
                          </a:ln>
                          <a:solidFill>
                            <a:schemeClr val="tx1"/>
                          </a:solidFill>
                          <a:effectLst/>
                          <a:latin typeface="新細明體" pitchFamily="18" charset="-120"/>
                          <a:ea typeface="新細明體" pitchFamily="18" charset="-120"/>
                        </a:rPr>
                        <a:t>億</a:t>
                      </a:r>
                      <a:r>
                        <a:rPr kumimoji="0" lang="en-US" altLang="zh-TW" sz="1600" b="0" i="0" u="none" strike="noStrike" cap="none" normalizeH="0" baseline="0" dirty="0" smtClean="0">
                          <a:ln>
                            <a:noFill/>
                          </a:ln>
                          <a:solidFill>
                            <a:schemeClr val="tx1"/>
                          </a:solidFill>
                          <a:effectLst/>
                          <a:latin typeface="新細明體" pitchFamily="18" charset="-120"/>
                          <a:ea typeface="新細明體" pitchFamily="18" charset="-120"/>
                        </a:rPr>
                        <a:t>5800</a:t>
                      </a:r>
                      <a:r>
                        <a:rPr kumimoji="0" lang="zh-TW" altLang="en-US" sz="1600" b="0" i="0" u="none" strike="noStrike" cap="none" normalizeH="0" baseline="0" dirty="0" smtClean="0">
                          <a:ln>
                            <a:noFill/>
                          </a:ln>
                          <a:solidFill>
                            <a:schemeClr val="tx1"/>
                          </a:solidFill>
                          <a:effectLst/>
                          <a:latin typeface="新細明體" pitchFamily="18" charset="-120"/>
                          <a:ea typeface="新細明體" pitchFamily="18" charset="-120"/>
                        </a:rPr>
                        <a:t>萬，員工人數</a:t>
                      </a:r>
                      <a:r>
                        <a:rPr kumimoji="0" lang="en-US" altLang="zh-TW" sz="1600" b="0" i="0" u="none" strike="noStrike" cap="none" normalizeH="0" baseline="0" dirty="0" smtClean="0">
                          <a:ln>
                            <a:noFill/>
                          </a:ln>
                          <a:solidFill>
                            <a:schemeClr val="tx1"/>
                          </a:solidFill>
                          <a:effectLst/>
                          <a:latin typeface="新細明體" pitchFamily="18" charset="-120"/>
                          <a:ea typeface="新細明體" pitchFamily="18" charset="-120"/>
                        </a:rPr>
                        <a:t>:4000</a:t>
                      </a:r>
                      <a:r>
                        <a:rPr kumimoji="0" lang="zh-TW" altLang="en-US" sz="1600" b="0" i="0" u="none" strike="noStrike" cap="none" normalizeH="0" baseline="0" dirty="0" smtClean="0">
                          <a:ln>
                            <a:noFill/>
                          </a:ln>
                          <a:solidFill>
                            <a:schemeClr val="tx1"/>
                          </a:solidFill>
                          <a:effectLst/>
                          <a:latin typeface="新細明體" pitchFamily="18" charset="-120"/>
                          <a:ea typeface="新細明體" pitchFamily="18" charset="-120"/>
                        </a:rPr>
                        <a:t>人。</a:t>
                      </a:r>
                    </a:p>
                  </a:txBody>
                  <a:tcPr marL="91437" marR="9143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r>
              <a:tr h="10668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zh-TW" sz="1600" b="0" i="0" u="none" strike="noStrike" cap="none" normalizeH="0" baseline="0" dirty="0" smtClean="0">
                          <a:ln>
                            <a:noFill/>
                          </a:ln>
                          <a:solidFill>
                            <a:schemeClr val="tx1"/>
                          </a:solidFill>
                          <a:effectLst/>
                          <a:latin typeface="新細明體" pitchFamily="18" charset="-120"/>
                          <a:ea typeface="新細明體" pitchFamily="18" charset="-120"/>
                        </a:rPr>
                        <a:t>三、</a:t>
                      </a:r>
                      <a:r>
                        <a:rPr kumimoji="0" lang="zh-TW" altLang="en-US" sz="1600" b="0" i="0" u="none" strike="noStrike" cap="none" normalizeH="0" baseline="0" dirty="0" smtClean="0">
                          <a:ln>
                            <a:noFill/>
                          </a:ln>
                          <a:solidFill>
                            <a:schemeClr val="tx1"/>
                          </a:solidFill>
                          <a:effectLst/>
                          <a:latin typeface="新細明體" pitchFamily="18" charset="-120"/>
                          <a:ea typeface="新細明體" pitchFamily="18" charset="-120"/>
                        </a:rPr>
                        <a:t>中國</a:t>
                      </a:r>
                      <a:r>
                        <a:rPr kumimoji="0" lang="zh-TW" altLang="zh-TW" sz="1600" b="0" i="0" u="none" strike="noStrike" cap="none" normalizeH="0" baseline="0" dirty="0" smtClean="0">
                          <a:ln>
                            <a:noFill/>
                          </a:ln>
                          <a:solidFill>
                            <a:schemeClr val="tx1"/>
                          </a:solidFill>
                          <a:effectLst/>
                          <a:latin typeface="新細明體" pitchFamily="18" charset="-120"/>
                          <a:ea typeface="新細明體" pitchFamily="18" charset="-120"/>
                        </a:rPr>
                        <a:t>布局</a:t>
                      </a:r>
                      <a:r>
                        <a:rPr kumimoji="0" lang="en-US" altLang="zh-TW" sz="1600" b="0" i="0" u="none" strike="noStrike" cap="none" normalizeH="0" baseline="0" dirty="0" smtClean="0">
                          <a:ln>
                            <a:noFill/>
                          </a:ln>
                          <a:solidFill>
                            <a:schemeClr val="tx1"/>
                          </a:solidFill>
                          <a:effectLst/>
                          <a:latin typeface="新細明體" pitchFamily="18" charset="-120"/>
                          <a:ea typeface="新細明體" pitchFamily="18" charset="-120"/>
                        </a:rPr>
                        <a:t>:1993</a:t>
                      </a:r>
                      <a:r>
                        <a:rPr kumimoji="0" lang="zh-TW" altLang="zh-TW" sz="1600" b="0" i="0" u="none" strike="noStrike" cap="none" normalizeH="0" baseline="0" dirty="0" smtClean="0">
                          <a:ln>
                            <a:noFill/>
                          </a:ln>
                          <a:solidFill>
                            <a:schemeClr val="tx1"/>
                          </a:solidFill>
                          <a:effectLst/>
                          <a:latin typeface="新細明體" pitchFamily="18" charset="-120"/>
                          <a:ea typeface="新細明體" pitchFamily="18" charset="-120"/>
                        </a:rPr>
                        <a:t>年</a:t>
                      </a:r>
                      <a:r>
                        <a:rPr kumimoji="0" lang="zh-TW" altLang="en-US" sz="1600" b="0" i="0" u="none" strike="noStrike" cap="none" normalizeH="0" baseline="0" dirty="0" smtClean="0">
                          <a:ln>
                            <a:noFill/>
                          </a:ln>
                          <a:solidFill>
                            <a:schemeClr val="tx1"/>
                          </a:solidFill>
                          <a:effectLst/>
                          <a:latin typeface="新細明體" pitchFamily="18" charset="-120"/>
                          <a:ea typeface="新細明體" pitchFamily="18" charset="-120"/>
                        </a:rPr>
                        <a:t>設立上海分公司</a:t>
                      </a:r>
                    </a:p>
                  </a:txBody>
                  <a:tcPr marL="91437" marR="9143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dirty="0" smtClean="0">
                          <a:ln>
                            <a:noFill/>
                          </a:ln>
                          <a:solidFill>
                            <a:schemeClr val="tx1"/>
                          </a:solidFill>
                          <a:effectLst/>
                          <a:latin typeface="新細明體" pitchFamily="18" charset="-120"/>
                          <a:ea typeface="新細明體" pitchFamily="18" charset="-120"/>
                        </a:rPr>
                        <a:t>1999</a:t>
                      </a:r>
                      <a:r>
                        <a:rPr kumimoji="0" lang="zh-TW" altLang="en-US" sz="1600" b="0" i="0" u="none" strike="noStrike" cap="none" normalizeH="0" baseline="0" dirty="0" smtClean="0">
                          <a:ln>
                            <a:noFill/>
                          </a:ln>
                          <a:solidFill>
                            <a:schemeClr val="tx1"/>
                          </a:solidFill>
                          <a:effectLst/>
                          <a:latin typeface="新細明體" pitchFamily="18" charset="-120"/>
                          <a:ea typeface="新細明體" pitchFamily="18" charset="-120"/>
                        </a:rPr>
                        <a:t>年取得美國房仲柯威國際大中華代理權，以聯合品牌「柯威信義」經營中國市場</a:t>
                      </a:r>
                      <a:r>
                        <a:rPr kumimoji="0" lang="en-US" altLang="zh-TW" sz="1600" b="0" i="0" u="none" strike="noStrike" cap="none" normalizeH="0" baseline="0" dirty="0" smtClean="0">
                          <a:ln>
                            <a:noFill/>
                          </a:ln>
                          <a:solidFill>
                            <a:schemeClr val="tx1"/>
                          </a:solidFill>
                          <a:effectLst/>
                          <a:latin typeface="新細明體" pitchFamily="18" charset="-120"/>
                          <a:ea typeface="新細明體" pitchFamily="18" charset="-120"/>
                        </a:rPr>
                        <a:t>;2004</a:t>
                      </a:r>
                      <a:r>
                        <a:rPr kumimoji="0" lang="zh-TW" altLang="en-US" sz="1600" b="0" i="0" u="none" strike="noStrike" cap="none" normalizeH="0" baseline="0" dirty="0" smtClean="0">
                          <a:ln>
                            <a:noFill/>
                          </a:ln>
                          <a:solidFill>
                            <a:schemeClr val="tx1"/>
                          </a:solidFill>
                          <a:effectLst/>
                          <a:latin typeface="新細明體" pitchFamily="18" charset="-120"/>
                          <a:ea typeface="新細明體" pitchFamily="18" charset="-120"/>
                        </a:rPr>
                        <a:t>年開始在北京、蘇州、杭州與重慶等地開拓據點，現</a:t>
                      </a:r>
                      <a:r>
                        <a:rPr kumimoji="0" lang="zh-TW" altLang="en-US" sz="1600" b="0" i="0" u="none" strike="noStrike" cap="none" normalizeH="0" baseline="0" dirty="0" smtClean="0">
                          <a:ln>
                            <a:noFill/>
                          </a:ln>
                          <a:solidFill>
                            <a:schemeClr val="tx1"/>
                          </a:solidFill>
                          <a:effectLst/>
                          <a:latin typeface="Constantia" pitchFamily="18" charset="0"/>
                          <a:ea typeface="新細明體" pitchFamily="18" charset="-120"/>
                        </a:rPr>
                        <a:t>大陸有</a:t>
                      </a:r>
                      <a:r>
                        <a:rPr kumimoji="0" lang="en-US" altLang="zh-TW" sz="1600" b="0" i="0" u="none" strike="noStrike" cap="none" normalizeH="0" baseline="0" dirty="0" smtClean="0">
                          <a:ln>
                            <a:noFill/>
                          </a:ln>
                          <a:solidFill>
                            <a:srgbClr val="FF0000"/>
                          </a:solidFill>
                          <a:effectLst/>
                          <a:latin typeface="Constantia" pitchFamily="18" charset="0"/>
                          <a:ea typeface="新細明體" pitchFamily="18" charset="-120"/>
                        </a:rPr>
                        <a:t>139</a:t>
                      </a:r>
                      <a:r>
                        <a:rPr kumimoji="0" lang="zh-TW" altLang="en-US" sz="1600" b="0" i="0" u="none" strike="noStrike" cap="none" normalizeH="0" baseline="0" dirty="0" smtClean="0">
                          <a:ln>
                            <a:noFill/>
                          </a:ln>
                          <a:solidFill>
                            <a:srgbClr val="FF0000"/>
                          </a:solidFill>
                          <a:effectLst/>
                          <a:latin typeface="Constantia" pitchFamily="18" charset="0"/>
                          <a:ea typeface="新細明體" pitchFamily="18" charset="-120"/>
                        </a:rPr>
                        <a:t>家</a:t>
                      </a:r>
                      <a:r>
                        <a:rPr kumimoji="0" lang="zh-TW" altLang="en-US" sz="1600" b="0" i="0" u="none" strike="noStrike" cap="none" normalizeH="0" baseline="0" dirty="0" smtClean="0">
                          <a:ln>
                            <a:noFill/>
                          </a:ln>
                          <a:solidFill>
                            <a:schemeClr val="tx1"/>
                          </a:solidFill>
                          <a:effectLst/>
                          <a:latin typeface="新細明體" pitchFamily="18" charset="-120"/>
                          <a:ea typeface="新細明體" pitchFamily="18" charset="-120"/>
                        </a:rPr>
                        <a:t>據點。</a:t>
                      </a:r>
                    </a:p>
                  </a:txBody>
                  <a:tcPr marL="91437" marR="9143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r>
              <a:tr h="10668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zh-TW" sz="1600" b="0" i="0" u="none" strike="noStrike" cap="none" normalizeH="0" baseline="0" dirty="0" smtClean="0">
                          <a:ln>
                            <a:noFill/>
                          </a:ln>
                          <a:solidFill>
                            <a:schemeClr val="tx1"/>
                          </a:solidFill>
                          <a:effectLst/>
                          <a:latin typeface="新細明體" pitchFamily="18" charset="-120"/>
                          <a:ea typeface="新細明體" pitchFamily="18" charset="-120"/>
                        </a:rPr>
                        <a:t>四、</a:t>
                      </a:r>
                      <a:r>
                        <a:rPr kumimoji="0" lang="en-US" altLang="zh-TW" sz="1600" b="0" i="0" u="none" strike="noStrike" cap="none" normalizeH="0" baseline="0" dirty="0" smtClean="0">
                          <a:ln>
                            <a:noFill/>
                          </a:ln>
                          <a:solidFill>
                            <a:schemeClr val="tx1"/>
                          </a:solidFill>
                          <a:effectLst/>
                          <a:latin typeface="Arial" pitchFamily="34" charset="0"/>
                          <a:ea typeface="新細明體" pitchFamily="18" charset="-120"/>
                        </a:rPr>
                        <a:t>2000</a:t>
                      </a:r>
                      <a:r>
                        <a:rPr kumimoji="0" lang="zh-TW" altLang="en-US" sz="1600" b="0" i="0" u="none" strike="noStrike" cap="none" normalizeH="0" baseline="0" dirty="0" smtClean="0">
                          <a:ln>
                            <a:noFill/>
                          </a:ln>
                          <a:solidFill>
                            <a:schemeClr val="tx1"/>
                          </a:solidFill>
                          <a:effectLst/>
                          <a:latin typeface="新細明體" pitchFamily="18" charset="-120"/>
                          <a:ea typeface="新細明體" pitchFamily="18" charset="-120"/>
                        </a:rPr>
                        <a:t>年正式跨足網路事業投資</a:t>
                      </a:r>
                      <a:r>
                        <a:rPr kumimoji="0" lang="en-US" altLang="zh-TW" sz="1600" b="0" i="0" u="none" strike="noStrike" cap="none" normalizeH="0" baseline="0" dirty="0" smtClean="0">
                          <a:ln>
                            <a:noFill/>
                          </a:ln>
                          <a:solidFill>
                            <a:schemeClr val="tx1"/>
                          </a:solidFill>
                          <a:effectLst/>
                          <a:latin typeface="Arial" pitchFamily="34" charset="0"/>
                          <a:ea typeface="新細明體" pitchFamily="18" charset="-120"/>
                        </a:rPr>
                        <a:t>PC HOME</a:t>
                      </a:r>
                      <a:r>
                        <a:rPr kumimoji="0" lang="zh-TW" altLang="en-US" sz="1600" b="0" i="0" u="none" strike="noStrike" cap="none" normalizeH="0" baseline="0" dirty="0" smtClean="0">
                          <a:ln>
                            <a:noFill/>
                          </a:ln>
                          <a:solidFill>
                            <a:schemeClr val="tx1"/>
                          </a:solidFill>
                          <a:effectLst/>
                          <a:latin typeface="新細明體" pitchFamily="18" charset="-120"/>
                          <a:ea typeface="新細明體" pitchFamily="18" charset="-120"/>
                        </a:rPr>
                        <a:t>集團之「網路家庭投資開發公司」，同年與政大合作成立「</a:t>
                      </a:r>
                      <a:r>
                        <a:rPr kumimoji="0" lang="zh-TW" altLang="en-US" sz="1600" b="0" i="0" u="none" strike="noStrike" cap="none" normalizeH="0" baseline="0" dirty="0" smtClean="0">
                          <a:ln>
                            <a:noFill/>
                          </a:ln>
                          <a:solidFill>
                            <a:srgbClr val="FF0000"/>
                          </a:solidFill>
                          <a:effectLst/>
                          <a:latin typeface="新細明體" pitchFamily="18" charset="-120"/>
                          <a:ea typeface="新細明體" pitchFamily="18" charset="-120"/>
                        </a:rPr>
                        <a:t>政治大學商學院信義不動產研究發展中心</a:t>
                      </a:r>
                      <a:r>
                        <a:rPr kumimoji="0" lang="zh-TW" altLang="en-US" sz="1600" b="0" i="0" u="none" strike="noStrike" cap="none" normalizeH="0" baseline="0" dirty="0" smtClean="0">
                          <a:ln>
                            <a:noFill/>
                          </a:ln>
                          <a:solidFill>
                            <a:schemeClr val="tx1"/>
                          </a:solidFill>
                          <a:effectLst/>
                          <a:latin typeface="新細明體" pitchFamily="18" charset="-120"/>
                          <a:ea typeface="新細明體" pitchFamily="18" charset="-120"/>
                        </a:rPr>
                        <a:t>」。</a:t>
                      </a:r>
                    </a:p>
                  </a:txBody>
                  <a:tcPr marL="91437" marR="9143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dirty="0" smtClean="0">
                          <a:ln>
                            <a:noFill/>
                          </a:ln>
                          <a:solidFill>
                            <a:schemeClr val="tx1"/>
                          </a:solidFill>
                          <a:effectLst/>
                          <a:latin typeface="Arial" pitchFamily="34" charset="0"/>
                          <a:ea typeface="新細明體" pitchFamily="18" charset="-120"/>
                        </a:rPr>
                        <a:t>1996</a:t>
                      </a:r>
                      <a:r>
                        <a:rPr kumimoji="0" lang="zh-TW" altLang="en-US" sz="1600" b="0" i="0" u="none" strike="noStrike" cap="none" normalizeH="0" baseline="0" dirty="0" smtClean="0">
                          <a:ln>
                            <a:noFill/>
                          </a:ln>
                          <a:solidFill>
                            <a:schemeClr val="tx1"/>
                          </a:solidFill>
                          <a:effectLst/>
                          <a:latin typeface="新細明體" pitchFamily="18" charset="-120"/>
                          <a:ea typeface="新細明體" pitchFamily="18" charset="-120"/>
                        </a:rPr>
                        <a:t>年總家數破百。直營分店涵蓋北中南等都會區，現台灣地區分店有</a:t>
                      </a:r>
                      <a:r>
                        <a:rPr kumimoji="0" lang="en-US" altLang="zh-TW" sz="1600" b="0" i="0" u="none" strike="noStrike" cap="none" normalizeH="0" baseline="0" dirty="0" smtClean="0">
                          <a:ln>
                            <a:noFill/>
                          </a:ln>
                          <a:solidFill>
                            <a:schemeClr val="tx1"/>
                          </a:solidFill>
                          <a:effectLst/>
                          <a:latin typeface="新細明體" pitchFamily="18" charset="-120"/>
                          <a:ea typeface="新細明體" pitchFamily="18" charset="-120"/>
                        </a:rPr>
                        <a:t>351</a:t>
                      </a:r>
                      <a:r>
                        <a:rPr kumimoji="0" lang="zh-TW" altLang="en-US" sz="1600" b="0" i="0" u="none" strike="noStrike" cap="none" normalizeH="0" baseline="0" dirty="0" smtClean="0">
                          <a:ln>
                            <a:noFill/>
                          </a:ln>
                          <a:solidFill>
                            <a:schemeClr val="tx1"/>
                          </a:solidFill>
                          <a:effectLst/>
                          <a:latin typeface="新細明體" pitchFamily="18" charset="-120"/>
                          <a:ea typeface="新細明體" pitchFamily="18" charset="-120"/>
                        </a:rPr>
                        <a:t>家</a:t>
                      </a:r>
                      <a:r>
                        <a:rPr kumimoji="0" lang="zh-TW" altLang="en-US" sz="1600" b="0" i="0" u="none" strike="noStrike" cap="none" normalizeH="0" baseline="0" dirty="0" smtClean="0">
                          <a:ln>
                            <a:noFill/>
                          </a:ln>
                          <a:solidFill>
                            <a:schemeClr val="tx1"/>
                          </a:solidFill>
                          <a:effectLst/>
                          <a:latin typeface="Constantia" pitchFamily="18" charset="0"/>
                          <a:ea typeface="新細明體" pitchFamily="18" charset="-120"/>
                        </a:rPr>
                        <a:t>，大陸</a:t>
                      </a:r>
                      <a:r>
                        <a:rPr kumimoji="0" lang="en-US" altLang="zh-TW" sz="1600" b="0" i="0" u="none" strike="noStrike" cap="none" normalizeH="0" baseline="0" dirty="0" smtClean="0">
                          <a:ln>
                            <a:noFill/>
                          </a:ln>
                          <a:solidFill>
                            <a:schemeClr val="tx1"/>
                          </a:solidFill>
                          <a:effectLst/>
                          <a:latin typeface="Constantia" pitchFamily="18" charset="0"/>
                          <a:ea typeface="新細明體" pitchFamily="18" charset="-120"/>
                        </a:rPr>
                        <a:t>81</a:t>
                      </a:r>
                      <a:r>
                        <a:rPr kumimoji="0" lang="zh-TW" altLang="en-US" sz="1600" b="0" i="0" u="none" strike="noStrike" cap="none" normalizeH="0" baseline="0" dirty="0" smtClean="0">
                          <a:ln>
                            <a:noFill/>
                          </a:ln>
                          <a:solidFill>
                            <a:schemeClr val="tx1"/>
                          </a:solidFill>
                          <a:effectLst/>
                          <a:latin typeface="Constantia" pitchFamily="18" charset="0"/>
                          <a:ea typeface="新細明體" pitchFamily="18" charset="-120"/>
                        </a:rPr>
                        <a:t>家，日本</a:t>
                      </a:r>
                      <a:r>
                        <a:rPr kumimoji="0" lang="en-US" altLang="zh-TW" sz="1600" b="0" i="0" u="none" strike="noStrike" cap="none" normalizeH="0" baseline="0" dirty="0" smtClean="0">
                          <a:ln>
                            <a:noFill/>
                          </a:ln>
                          <a:solidFill>
                            <a:schemeClr val="tx1"/>
                          </a:solidFill>
                          <a:effectLst/>
                          <a:latin typeface="Constantia" pitchFamily="18" charset="0"/>
                          <a:ea typeface="新細明體" pitchFamily="18" charset="-120"/>
                        </a:rPr>
                        <a:t>1</a:t>
                      </a:r>
                      <a:r>
                        <a:rPr kumimoji="0" lang="zh-TW" altLang="en-US" sz="1600" b="0" i="0" u="none" strike="noStrike" cap="none" normalizeH="0" baseline="0" dirty="0" smtClean="0">
                          <a:ln>
                            <a:noFill/>
                          </a:ln>
                          <a:solidFill>
                            <a:schemeClr val="tx1"/>
                          </a:solidFill>
                          <a:effectLst/>
                          <a:latin typeface="Constantia" pitchFamily="18" charset="0"/>
                          <a:ea typeface="新細明體" pitchFamily="18" charset="-120"/>
                        </a:rPr>
                        <a:t>家 </a:t>
                      </a:r>
                      <a:r>
                        <a:rPr kumimoji="0" lang="zh-TW" altLang="en-US" sz="1600" b="0" i="0" u="none" strike="noStrike" cap="none" normalizeH="0" baseline="0" dirty="0" smtClean="0">
                          <a:ln>
                            <a:noFill/>
                          </a:ln>
                          <a:solidFill>
                            <a:schemeClr val="tx1"/>
                          </a:solidFill>
                          <a:effectLst/>
                          <a:latin typeface="新細明體" pitchFamily="18" charset="-120"/>
                          <a:ea typeface="新細明體" pitchFamily="18" charset="-120"/>
                        </a:rPr>
                        <a:t>。</a:t>
                      </a:r>
                    </a:p>
                  </a:txBody>
                  <a:tcPr marL="91437" marR="9143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r>
            </a:tbl>
          </a:graphicData>
        </a:graphic>
      </p:graphicFrame>
      <p:sp>
        <p:nvSpPr>
          <p:cNvPr id="11284" name="矩形 3"/>
          <p:cNvSpPr>
            <a:spLocks noChangeArrowheads="1"/>
          </p:cNvSpPr>
          <p:nvPr/>
        </p:nvSpPr>
        <p:spPr bwMode="auto">
          <a:xfrm>
            <a:off x="1169988" y="766445"/>
            <a:ext cx="6858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TW" altLang="en-US" sz="3600" dirty="0">
                <a:solidFill>
                  <a:schemeClr val="tx2"/>
                </a:solidFill>
                <a:latin typeface="微軟正黑體" pitchFamily="34" charset="-120"/>
                <a:ea typeface="微軟正黑體" pitchFamily="34" charset="-120"/>
              </a:rPr>
              <a:t>公司沿革</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p:cNvSpPr>
          <p:nvPr>
            <p:ph type="body" idx="1"/>
          </p:nvPr>
        </p:nvSpPr>
        <p:spPr>
          <a:xfrm>
            <a:off x="468313" y="981075"/>
            <a:ext cx="8207375" cy="2879725"/>
          </a:xfrm>
        </p:spPr>
        <p:txBody>
          <a:bodyPr/>
          <a:lstStyle/>
          <a:p>
            <a:pPr>
              <a:lnSpc>
                <a:spcPct val="90000"/>
              </a:lnSpc>
            </a:pPr>
            <a:r>
              <a:rPr lang="en-US" altLang="zh-TW" sz="2200" smtClean="0"/>
              <a:t>100/5/27</a:t>
            </a:r>
            <a:r>
              <a:rPr lang="zh-TW" altLang="en-US" sz="2200" smtClean="0"/>
              <a:t>董事長周俊吉，以宇衡投資公司董事長名義購入住商不動產</a:t>
            </a:r>
            <a:r>
              <a:rPr lang="en-US" altLang="zh-TW" sz="2200" smtClean="0"/>
              <a:t>51%</a:t>
            </a:r>
            <a:r>
              <a:rPr lang="zh-TW" altLang="en-US" sz="2200" smtClean="0"/>
              <a:t>的股權，形成「泛信義集團」架構下的第 </a:t>
            </a:r>
            <a:r>
              <a:rPr lang="en-US" altLang="zh-TW" sz="2200" smtClean="0"/>
              <a:t>3</a:t>
            </a:r>
            <a:r>
              <a:rPr lang="zh-TW" altLang="en-US" sz="2200" smtClean="0"/>
              <a:t>家連鎖房仲品牌。</a:t>
            </a:r>
          </a:p>
          <a:p>
            <a:pPr>
              <a:lnSpc>
                <a:spcPct val="90000"/>
              </a:lnSpc>
            </a:pPr>
            <a:r>
              <a:rPr kumimoji="1" lang="zh-TW" altLang="en-US" sz="2200" smtClean="0"/>
              <a:t>信義集團在房仲事業群總店數共有</a:t>
            </a:r>
            <a:r>
              <a:rPr kumimoji="1" lang="en-US" altLang="zh-TW" sz="2200" smtClean="0"/>
              <a:t>1175</a:t>
            </a:r>
            <a:r>
              <a:rPr kumimoji="1" lang="zh-TW" altLang="en-US" sz="2200" smtClean="0"/>
              <a:t>家</a:t>
            </a:r>
            <a:r>
              <a:rPr lang="zh-TW" altLang="en-US" sz="2200" smtClean="0"/>
              <a:t>。</a:t>
            </a:r>
          </a:p>
          <a:p>
            <a:pPr>
              <a:lnSpc>
                <a:spcPct val="90000"/>
              </a:lnSpc>
            </a:pPr>
            <a:r>
              <a:rPr lang="en-US" altLang="zh-TW" sz="2200" smtClean="0"/>
              <a:t>99</a:t>
            </a:r>
            <a:r>
              <a:rPr lang="zh-TW" altLang="en-US" sz="2200" smtClean="0"/>
              <a:t>年全年</a:t>
            </a:r>
            <a:r>
              <a:rPr lang="zh-TW" altLang="en-US" sz="2200" smtClean="0">
                <a:hlinkClick r:id="rId3"/>
              </a:rPr>
              <a:t>營收</a:t>
            </a:r>
            <a:r>
              <a:rPr lang="en-US" altLang="zh-TW" sz="2200" smtClean="0"/>
              <a:t>94.35</a:t>
            </a:r>
            <a:r>
              <a:rPr lang="zh-TW" altLang="en-US" sz="2200" smtClean="0"/>
              <a:t>億元，年</a:t>
            </a:r>
            <a:r>
              <a:rPr lang="zh-TW" altLang="en-US" sz="2200" smtClean="0">
                <a:hlinkClick r:id="rId3"/>
              </a:rPr>
              <a:t>營收</a:t>
            </a:r>
            <a:r>
              <a:rPr lang="zh-TW" altLang="en-US" sz="2200" smtClean="0"/>
              <a:t>大幅成長</a:t>
            </a:r>
            <a:r>
              <a:rPr lang="en-US" altLang="zh-TW" sz="2200" smtClean="0"/>
              <a:t>31.28%</a:t>
            </a:r>
            <a:r>
              <a:rPr lang="zh-TW" altLang="en-US" sz="2200" smtClean="0"/>
              <a:t>，稅後淨利</a:t>
            </a:r>
            <a:r>
              <a:rPr lang="en-US" altLang="zh-TW" sz="2200" smtClean="0"/>
              <a:t>19.79</a:t>
            </a:r>
            <a:r>
              <a:rPr lang="zh-TW" altLang="en-US" sz="2200" smtClean="0"/>
              <a:t>億元，</a:t>
            </a:r>
            <a:r>
              <a:rPr lang="en-US" altLang="zh-TW" sz="2200" smtClean="0"/>
              <a:t>EPS 5.42</a:t>
            </a:r>
            <a:r>
              <a:rPr lang="zh-TW" altLang="en-US" sz="2200" smtClean="0"/>
              <a:t>元。近</a:t>
            </a:r>
            <a:r>
              <a:rPr lang="en-US" altLang="zh-TW" sz="2200" smtClean="0"/>
              <a:t>4</a:t>
            </a:r>
            <a:r>
              <a:rPr lang="zh-TW" altLang="en-US" sz="2200" smtClean="0"/>
              <a:t>年來最佳紀錄，擬配發</a:t>
            </a:r>
            <a:r>
              <a:rPr lang="zh-TW" altLang="en-US" sz="2200" smtClean="0">
                <a:hlinkClick r:id="rId4"/>
              </a:rPr>
              <a:t>現金股利</a:t>
            </a:r>
            <a:r>
              <a:rPr lang="en-US" altLang="zh-TW" sz="2200" smtClean="0"/>
              <a:t>3</a:t>
            </a:r>
            <a:r>
              <a:rPr lang="zh-TW" altLang="en-US" sz="2200" smtClean="0"/>
              <a:t>元、</a:t>
            </a:r>
            <a:r>
              <a:rPr lang="zh-TW" altLang="en-US" sz="2200" smtClean="0">
                <a:hlinkClick r:id="rId5"/>
              </a:rPr>
              <a:t>股票股利</a:t>
            </a:r>
            <a:r>
              <a:rPr lang="en-US" altLang="zh-TW" sz="2200" smtClean="0"/>
              <a:t>2</a:t>
            </a:r>
            <a:r>
              <a:rPr lang="zh-TW" altLang="en-US" sz="2200" smtClean="0"/>
              <a:t>元</a:t>
            </a:r>
            <a:r>
              <a:rPr lang="zh-TW" altLang="en-US" sz="2000" smtClean="0"/>
              <a:t>。</a:t>
            </a:r>
          </a:p>
        </p:txBody>
      </p:sp>
      <p:sp>
        <p:nvSpPr>
          <p:cNvPr id="12291" name="Rectangle 2"/>
          <p:cNvSpPr>
            <a:spLocks noChangeArrowheads="1"/>
          </p:cNvSpPr>
          <p:nvPr/>
        </p:nvSpPr>
        <p:spPr bwMode="auto">
          <a:xfrm>
            <a:off x="457200" y="457200"/>
            <a:ext cx="8218488"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lnSpc>
                <a:spcPct val="120000"/>
              </a:lnSpc>
            </a:pPr>
            <a:r>
              <a:rPr kumimoji="0" lang="zh-TW" altLang="en-US" sz="3600" dirty="0" smtClean="0">
                <a:solidFill>
                  <a:schemeClr val="tx2"/>
                </a:solidFill>
                <a:latin typeface="Calibri" pitchFamily="34" charset="0"/>
                <a:ea typeface="微軟正黑體" pitchFamily="34" charset="-120"/>
              </a:rPr>
              <a:t>經營</a:t>
            </a:r>
            <a:r>
              <a:rPr kumimoji="0" lang="zh-TW" altLang="en-US" sz="3600" dirty="0">
                <a:solidFill>
                  <a:schemeClr val="tx2"/>
                </a:solidFill>
                <a:latin typeface="Calibri" pitchFamily="34" charset="0"/>
                <a:ea typeface="微軟正黑體" pitchFamily="34" charset="-120"/>
              </a:rPr>
              <a:t>優勢</a:t>
            </a:r>
            <a:r>
              <a:rPr kumimoji="0" lang="zh-TW" altLang="en-US" sz="4200" b="1" dirty="0">
                <a:solidFill>
                  <a:srgbClr val="A50021"/>
                </a:solidFill>
                <a:latin typeface="Calibri" pitchFamily="34" charset="0"/>
                <a:ea typeface="微軟正黑體" pitchFamily="34" charset="-120"/>
              </a:rPr>
              <a:t/>
            </a:r>
            <a:br>
              <a:rPr kumimoji="0" lang="zh-TW" altLang="en-US" sz="4200" b="1" dirty="0">
                <a:solidFill>
                  <a:srgbClr val="A50021"/>
                </a:solidFill>
                <a:latin typeface="Calibri" pitchFamily="34" charset="0"/>
                <a:ea typeface="微軟正黑體" pitchFamily="34" charset="-120"/>
              </a:rPr>
            </a:br>
            <a:endParaRPr kumimoji="0" lang="en-US" altLang="zh-TW" sz="3300" b="1" dirty="0">
              <a:solidFill>
                <a:srgbClr val="A50021"/>
              </a:solidFill>
              <a:latin typeface="Calibri" pitchFamily="34" charset="0"/>
              <a:ea typeface="微軟正黑體" pitchFamily="34" charset="-120"/>
            </a:endParaRPr>
          </a:p>
        </p:txBody>
      </p:sp>
      <p:grpSp>
        <p:nvGrpSpPr>
          <p:cNvPr id="12292" name="Group 89"/>
          <p:cNvGrpSpPr>
            <a:grpSpLocks/>
          </p:cNvGrpSpPr>
          <p:nvPr/>
        </p:nvGrpSpPr>
        <p:grpSpPr bwMode="auto">
          <a:xfrm>
            <a:off x="684213" y="3330575"/>
            <a:ext cx="8208962" cy="3527425"/>
            <a:chOff x="1008" y="720"/>
            <a:chExt cx="3744" cy="3408"/>
          </a:xfrm>
        </p:grpSpPr>
        <p:sp>
          <p:nvSpPr>
            <p:cNvPr id="12293" name="AutoShape 90"/>
            <p:cNvSpPr>
              <a:spLocks noChangeArrowheads="1"/>
            </p:cNvSpPr>
            <p:nvPr/>
          </p:nvSpPr>
          <p:spPr bwMode="auto">
            <a:xfrm>
              <a:off x="1152" y="720"/>
              <a:ext cx="3456" cy="2990"/>
            </a:xfrm>
            <a:prstGeom prst="triangle">
              <a:avLst>
                <a:gd name="adj" fmla="val 50000"/>
              </a:avLst>
            </a:prstGeom>
            <a:solidFill>
              <a:srgbClr val="287828"/>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zh-TW" altLang="en-US"/>
            </a:p>
          </p:txBody>
        </p:sp>
        <p:grpSp>
          <p:nvGrpSpPr>
            <p:cNvPr id="12294" name="Group 91"/>
            <p:cNvGrpSpPr>
              <a:grpSpLocks/>
            </p:cNvGrpSpPr>
            <p:nvPr/>
          </p:nvGrpSpPr>
          <p:grpSpPr bwMode="auto">
            <a:xfrm>
              <a:off x="2033" y="720"/>
              <a:ext cx="1680" cy="1680"/>
              <a:chOff x="2033" y="720"/>
              <a:chExt cx="1680" cy="1680"/>
            </a:xfrm>
          </p:grpSpPr>
          <p:sp>
            <p:nvSpPr>
              <p:cNvPr id="12301" name="Oval 92"/>
              <p:cNvSpPr>
                <a:spLocks noChangeArrowheads="1"/>
              </p:cNvSpPr>
              <p:nvPr/>
            </p:nvSpPr>
            <p:spPr bwMode="auto">
              <a:xfrm>
                <a:off x="2033" y="720"/>
                <a:ext cx="1680" cy="1680"/>
              </a:xfrm>
              <a:prstGeom prst="ellipse">
                <a:avLst/>
              </a:prstGeom>
              <a:gradFill rotWithShape="0">
                <a:gsLst>
                  <a:gs pos="0">
                    <a:srgbClr val="3E6E46"/>
                  </a:gs>
                  <a:gs pos="50000">
                    <a:srgbClr val="BBDEB8"/>
                  </a:gs>
                  <a:gs pos="100000">
                    <a:srgbClr val="3E6E46"/>
                  </a:gs>
                </a:gsLst>
                <a:lin ang="27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zh-TW" altLang="en-US"/>
              </a:p>
            </p:txBody>
          </p:sp>
          <p:sp>
            <p:nvSpPr>
              <p:cNvPr id="12302" name="Oval 93"/>
              <p:cNvSpPr>
                <a:spLocks noChangeArrowheads="1"/>
              </p:cNvSpPr>
              <p:nvPr/>
            </p:nvSpPr>
            <p:spPr bwMode="auto">
              <a:xfrm>
                <a:off x="2105" y="792"/>
                <a:ext cx="1536" cy="1536"/>
              </a:xfrm>
              <a:prstGeom prst="ellipse">
                <a:avLst/>
              </a:prstGeom>
              <a:solidFill>
                <a:srgbClr val="A0E0A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a:r>
                  <a:rPr lang="zh-TW" altLang="en-US" sz="3200">
                    <a:ea typeface="標楷體" pitchFamily="65" charset="-120"/>
                  </a:rPr>
                  <a:t>信義房屋</a:t>
                </a:r>
                <a:endParaRPr lang="en-US" altLang="zh-TW" sz="3200">
                  <a:ea typeface="標楷體" pitchFamily="65" charset="-120"/>
                </a:endParaRPr>
              </a:p>
              <a:p>
                <a:pPr algn="ctr"/>
                <a:r>
                  <a:rPr lang="zh-TW" altLang="en-US">
                    <a:ea typeface="標楷體" pitchFamily="65" charset="-120"/>
                  </a:rPr>
                  <a:t>台灣</a:t>
                </a:r>
                <a:r>
                  <a:rPr lang="en-US" altLang="zh-TW">
                    <a:ea typeface="標楷體" pitchFamily="65" charset="-120"/>
                  </a:rPr>
                  <a:t>351</a:t>
                </a:r>
                <a:r>
                  <a:rPr lang="zh-TW" altLang="en-US">
                    <a:ea typeface="標楷體" pitchFamily="65" charset="-120"/>
                  </a:rPr>
                  <a:t>家，大陸</a:t>
                </a:r>
                <a:r>
                  <a:rPr lang="en-US" altLang="zh-TW">
                    <a:ea typeface="標楷體" pitchFamily="65" charset="-120"/>
                  </a:rPr>
                  <a:t>81</a:t>
                </a:r>
                <a:r>
                  <a:rPr lang="zh-TW" altLang="en-US">
                    <a:ea typeface="標楷體" pitchFamily="65" charset="-120"/>
                  </a:rPr>
                  <a:t>家，日本</a:t>
                </a:r>
                <a:r>
                  <a:rPr lang="en-US" altLang="zh-TW">
                    <a:ea typeface="標楷體" pitchFamily="65" charset="-120"/>
                  </a:rPr>
                  <a:t>1</a:t>
                </a:r>
                <a:r>
                  <a:rPr lang="zh-TW" altLang="en-US">
                    <a:ea typeface="標楷體" pitchFamily="65" charset="-120"/>
                  </a:rPr>
                  <a:t>家</a:t>
                </a:r>
                <a:r>
                  <a:rPr lang="zh-TW" altLang="en-US"/>
                  <a:t> </a:t>
                </a:r>
              </a:p>
            </p:txBody>
          </p:sp>
        </p:grpSp>
        <p:grpSp>
          <p:nvGrpSpPr>
            <p:cNvPr id="12295" name="Group 94"/>
            <p:cNvGrpSpPr>
              <a:grpSpLocks/>
            </p:cNvGrpSpPr>
            <p:nvPr/>
          </p:nvGrpSpPr>
          <p:grpSpPr bwMode="auto">
            <a:xfrm>
              <a:off x="1008" y="2448"/>
              <a:ext cx="1680" cy="1680"/>
              <a:chOff x="1008" y="2448"/>
              <a:chExt cx="1680" cy="1680"/>
            </a:xfrm>
          </p:grpSpPr>
          <p:sp>
            <p:nvSpPr>
              <p:cNvPr id="12299" name="Oval 95"/>
              <p:cNvSpPr>
                <a:spLocks noChangeArrowheads="1"/>
              </p:cNvSpPr>
              <p:nvPr/>
            </p:nvSpPr>
            <p:spPr bwMode="auto">
              <a:xfrm>
                <a:off x="1008" y="2448"/>
                <a:ext cx="1680" cy="1680"/>
              </a:xfrm>
              <a:prstGeom prst="ellipse">
                <a:avLst/>
              </a:prstGeom>
              <a:gradFill rotWithShape="0">
                <a:gsLst>
                  <a:gs pos="0">
                    <a:srgbClr val="3E6E46"/>
                  </a:gs>
                  <a:gs pos="50000">
                    <a:srgbClr val="BBDEB8"/>
                  </a:gs>
                  <a:gs pos="100000">
                    <a:srgbClr val="3E6E46"/>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TW" altLang="en-US"/>
              </a:p>
            </p:txBody>
          </p:sp>
          <p:sp>
            <p:nvSpPr>
              <p:cNvPr id="12300" name="Oval 96"/>
              <p:cNvSpPr>
                <a:spLocks noChangeArrowheads="1"/>
              </p:cNvSpPr>
              <p:nvPr/>
            </p:nvSpPr>
            <p:spPr bwMode="auto">
              <a:xfrm>
                <a:off x="1080" y="2520"/>
                <a:ext cx="1536" cy="1536"/>
              </a:xfrm>
              <a:prstGeom prst="ellipse">
                <a:avLst/>
              </a:prstGeom>
              <a:solidFill>
                <a:srgbClr val="A0E0A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a:r>
                  <a:rPr lang="zh-TW" altLang="en-US" sz="3200" dirty="0">
                    <a:ea typeface="標楷體" pitchFamily="65" charset="-120"/>
                  </a:rPr>
                  <a:t>科威國際不動產</a:t>
                </a:r>
              </a:p>
              <a:p>
                <a:pPr algn="ctr"/>
                <a:r>
                  <a:rPr lang="zh-TW" altLang="en-US" dirty="0">
                    <a:ea typeface="標楷體" pitchFamily="65" charset="-120"/>
                  </a:rPr>
                  <a:t>大陸</a:t>
                </a:r>
                <a:r>
                  <a:rPr lang="en-US" altLang="zh-TW" dirty="0">
                    <a:ea typeface="標楷體" pitchFamily="65" charset="-120"/>
                  </a:rPr>
                  <a:t>139</a:t>
                </a:r>
                <a:r>
                  <a:rPr lang="zh-TW" altLang="en-US" dirty="0">
                    <a:ea typeface="標楷體" pitchFamily="65" charset="-120"/>
                  </a:rPr>
                  <a:t>家 </a:t>
                </a:r>
                <a:endParaRPr lang="ja-JP" altLang="en-US" dirty="0">
                  <a:ea typeface="標楷體" pitchFamily="65" charset="-120"/>
                </a:endParaRPr>
              </a:p>
            </p:txBody>
          </p:sp>
        </p:grpSp>
        <p:grpSp>
          <p:nvGrpSpPr>
            <p:cNvPr id="12296" name="Group 97"/>
            <p:cNvGrpSpPr>
              <a:grpSpLocks/>
            </p:cNvGrpSpPr>
            <p:nvPr/>
          </p:nvGrpSpPr>
          <p:grpSpPr bwMode="auto">
            <a:xfrm>
              <a:off x="3072" y="2448"/>
              <a:ext cx="1680" cy="1680"/>
              <a:chOff x="3072" y="2448"/>
              <a:chExt cx="1680" cy="1680"/>
            </a:xfrm>
          </p:grpSpPr>
          <p:sp>
            <p:nvSpPr>
              <p:cNvPr id="12297" name="Oval 98"/>
              <p:cNvSpPr>
                <a:spLocks noChangeArrowheads="1"/>
              </p:cNvSpPr>
              <p:nvPr/>
            </p:nvSpPr>
            <p:spPr bwMode="auto">
              <a:xfrm>
                <a:off x="3072" y="2448"/>
                <a:ext cx="1680" cy="1680"/>
              </a:xfrm>
              <a:prstGeom prst="ellipse">
                <a:avLst/>
              </a:prstGeom>
              <a:gradFill rotWithShape="0">
                <a:gsLst>
                  <a:gs pos="0">
                    <a:srgbClr val="3E6E46"/>
                  </a:gs>
                  <a:gs pos="50000">
                    <a:srgbClr val="BBDEB8"/>
                  </a:gs>
                  <a:gs pos="100000">
                    <a:srgbClr val="3E6E46"/>
                  </a:gs>
                </a:gsLst>
                <a:lin ang="27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zh-TW" altLang="en-US"/>
              </a:p>
            </p:txBody>
          </p:sp>
          <p:sp>
            <p:nvSpPr>
              <p:cNvPr id="12298" name="Oval 99"/>
              <p:cNvSpPr>
                <a:spLocks noChangeArrowheads="1"/>
              </p:cNvSpPr>
              <p:nvPr/>
            </p:nvSpPr>
            <p:spPr bwMode="auto">
              <a:xfrm>
                <a:off x="3144" y="2520"/>
                <a:ext cx="1536" cy="1536"/>
              </a:xfrm>
              <a:prstGeom prst="ellipse">
                <a:avLst/>
              </a:prstGeom>
              <a:solidFill>
                <a:srgbClr val="A0E0A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a:r>
                  <a:rPr lang="zh-TW" altLang="en-US" sz="3200">
                    <a:ea typeface="標楷體" pitchFamily="65" charset="-120"/>
                  </a:rPr>
                  <a:t>住商不動產</a:t>
                </a:r>
              </a:p>
              <a:p>
                <a:pPr algn="ctr"/>
                <a:r>
                  <a:rPr lang="zh-TW" altLang="en-US">
                    <a:ea typeface="標楷體" pitchFamily="65" charset="-120"/>
                  </a:rPr>
                  <a:t>台灣</a:t>
                </a:r>
                <a:r>
                  <a:rPr lang="en-US" altLang="zh-TW">
                    <a:ea typeface="標楷體" pitchFamily="65" charset="-120"/>
                  </a:rPr>
                  <a:t>368</a:t>
                </a:r>
                <a:r>
                  <a:rPr lang="zh-TW" altLang="en-US">
                    <a:ea typeface="標楷體" pitchFamily="65" charset="-120"/>
                  </a:rPr>
                  <a:t>家，大陸</a:t>
                </a:r>
                <a:r>
                  <a:rPr lang="en-US" altLang="zh-TW">
                    <a:ea typeface="標楷體" pitchFamily="65" charset="-120"/>
                  </a:rPr>
                  <a:t>235</a:t>
                </a:r>
                <a:r>
                  <a:rPr lang="zh-TW" altLang="en-US">
                    <a:ea typeface="標楷體" pitchFamily="65" charset="-120"/>
                  </a:rPr>
                  <a:t>家 </a:t>
                </a:r>
              </a:p>
            </p:txBody>
          </p:sp>
        </p:gr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圖片 3" descr="http://www.sinyi.com.tw/images/img-logo.gif">
            <a:hlinkClick r:id="rId3" tooltip="首頁"/>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7688" y="3000375"/>
            <a:ext cx="1714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矩形 4"/>
          <p:cNvSpPr>
            <a:spLocks noChangeArrowheads="1"/>
          </p:cNvSpPr>
          <p:nvPr/>
        </p:nvSpPr>
        <p:spPr bwMode="auto">
          <a:xfrm>
            <a:off x="179388" y="642938"/>
            <a:ext cx="37099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zh-TW" altLang="en-US"/>
          </a:p>
        </p:txBody>
      </p:sp>
      <p:sp>
        <p:nvSpPr>
          <p:cNvPr id="8" name="投影片編號版面配置區 7"/>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8F3FEACB-98DD-4350-A073-3384533B49C1}" type="slidenum">
              <a:rPr kumimoji="0" lang="zh-TW" altLang="en-US" sz="1200">
                <a:solidFill>
                  <a:schemeClr val="tx1">
                    <a:tint val="75000"/>
                  </a:schemeClr>
                </a:solidFill>
                <a:latin typeface="+mn-lt"/>
                <a:ea typeface="+mn-ea"/>
              </a:rPr>
              <a:pPr algn="r" fontAlgn="auto">
                <a:spcBef>
                  <a:spcPts val="0"/>
                </a:spcBef>
                <a:spcAft>
                  <a:spcPts val="0"/>
                </a:spcAft>
                <a:defRPr/>
              </a:pPr>
              <a:t>8</a:t>
            </a:fld>
            <a:endParaRPr kumimoji="0" lang="zh-TW" altLang="en-US" sz="1200">
              <a:solidFill>
                <a:schemeClr val="tx1">
                  <a:tint val="75000"/>
                </a:schemeClr>
              </a:solidFill>
              <a:latin typeface="+mn-lt"/>
              <a:ea typeface="+mn-ea"/>
            </a:endParaRPr>
          </a:p>
        </p:txBody>
      </p:sp>
      <p:graphicFrame>
        <p:nvGraphicFramePr>
          <p:cNvPr id="7" name="資料庫圖表 6"/>
          <p:cNvGraphicFramePr/>
          <p:nvPr>
            <p:extLst>
              <p:ext uri="{D42A27DB-BD31-4B8C-83A1-F6EECF244321}">
                <p14:modId xmlns:p14="http://schemas.microsoft.com/office/powerpoint/2010/main" val="385461583"/>
              </p:ext>
            </p:extLst>
          </p:nvPr>
        </p:nvGraphicFramePr>
        <p:xfrm>
          <a:off x="1576379" y="1382474"/>
          <a:ext cx="5562617" cy="533900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標題 1"/>
          <p:cNvSpPr>
            <a:spLocks noGrp="1"/>
          </p:cNvSpPr>
          <p:nvPr>
            <p:ph type="title"/>
          </p:nvPr>
        </p:nvSpPr>
        <p:spPr>
          <a:xfrm>
            <a:off x="457200" y="128588"/>
            <a:ext cx="8229600" cy="563562"/>
          </a:xfrm>
        </p:spPr>
        <p:txBody>
          <a:bodyPr/>
          <a:lstStyle/>
          <a:p>
            <a:pPr eaLnBrk="1" hangingPunct="1"/>
            <a:r>
              <a:rPr lang="zh-TW" altLang="en-US" sz="3600" b="1" smtClean="0">
                <a:latin typeface="新細明體" pitchFamily="18" charset="-120"/>
                <a:ea typeface="新細明體" pitchFamily="18" charset="-120"/>
              </a:rPr>
              <a:t>工作流程介紹</a:t>
            </a:r>
            <a:endParaRPr lang="zh-TW" altLang="en-US" sz="3600" smtClean="0"/>
          </a:p>
        </p:txBody>
      </p:sp>
      <p:graphicFrame>
        <p:nvGraphicFramePr>
          <p:cNvPr id="4" name="表格 3"/>
          <p:cNvGraphicFramePr>
            <a:graphicFrameLocks noGrp="1"/>
          </p:cNvGraphicFramePr>
          <p:nvPr>
            <p:extLst>
              <p:ext uri="{D42A27DB-BD31-4B8C-83A1-F6EECF244321}">
                <p14:modId xmlns:p14="http://schemas.microsoft.com/office/powerpoint/2010/main" val="1867000892"/>
              </p:ext>
            </p:extLst>
          </p:nvPr>
        </p:nvGraphicFramePr>
        <p:xfrm>
          <a:off x="179388" y="898525"/>
          <a:ext cx="8172450" cy="371475"/>
        </p:xfrm>
        <a:graphic>
          <a:graphicData uri="http://schemas.openxmlformats.org/drawingml/2006/table">
            <a:tbl>
              <a:tblPr firstRow="1" bandRow="1">
                <a:tableStyleId>{7DF18680-E054-41AD-8BC1-D1AEF772440D}</a:tableStyleId>
              </a:tblPr>
              <a:tblGrid>
                <a:gridCol w="2724150"/>
                <a:gridCol w="2724150"/>
                <a:gridCol w="2724150"/>
              </a:tblGrid>
              <a:tr h="371475">
                <a:tc>
                  <a:txBody>
                    <a:bodyPr/>
                    <a:lstStyle/>
                    <a:p>
                      <a:pPr algn="ctr"/>
                      <a:r>
                        <a:rPr lang="zh-TW" altLang="en-US" sz="1800" dirty="0" smtClean="0"/>
                        <a:t>賣方</a:t>
                      </a:r>
                      <a:endParaRPr lang="zh-TW" altLang="en-US" sz="1800" dirty="0"/>
                    </a:p>
                  </a:txBody>
                  <a:tcPr marL="91441" marR="91441" marT="45798" marB="45798" anchor="ctr"/>
                </a:tc>
                <a:tc>
                  <a:txBody>
                    <a:bodyPr/>
                    <a:lstStyle/>
                    <a:p>
                      <a:pPr algn="ctr"/>
                      <a:r>
                        <a:rPr lang="zh-TW" altLang="en-US" sz="1800" dirty="0" smtClean="0"/>
                        <a:t>仲介業者</a:t>
                      </a:r>
                      <a:endParaRPr lang="zh-TW" altLang="en-US" sz="1800" dirty="0"/>
                    </a:p>
                  </a:txBody>
                  <a:tcPr marL="91441" marR="91441" marT="45798" marB="45798" anchor="ctr"/>
                </a:tc>
                <a:tc>
                  <a:txBody>
                    <a:bodyPr/>
                    <a:lstStyle/>
                    <a:p>
                      <a:pPr algn="ctr"/>
                      <a:r>
                        <a:rPr lang="zh-TW" altLang="en-US" sz="1800" dirty="0" smtClean="0"/>
                        <a:t>買方</a:t>
                      </a:r>
                      <a:endParaRPr lang="zh-TW" altLang="en-US" sz="1800" dirty="0"/>
                    </a:p>
                  </a:txBody>
                  <a:tcPr marL="91441" marR="91441" marT="45798" marB="45798" anchor="ctr"/>
                </a:tc>
              </a:tr>
            </a:tbl>
          </a:graphicData>
        </a:graphic>
      </p:graphicFrame>
      <p:sp>
        <p:nvSpPr>
          <p:cNvPr id="5" name="文字方塊 4"/>
          <p:cNvSpPr txBox="1"/>
          <p:nvPr/>
        </p:nvSpPr>
        <p:spPr>
          <a:xfrm>
            <a:off x="539750" y="1331913"/>
            <a:ext cx="1871663" cy="307975"/>
          </a:xfrm>
          <a:prstGeom prst="rect">
            <a:avLst/>
          </a:prstGeom>
          <a:noFill/>
          <a:ln>
            <a:solidFill>
              <a:schemeClr val="accent1">
                <a:shade val="50000"/>
              </a:schemeClr>
            </a:solidFill>
          </a:ln>
        </p:spPr>
        <p:txBody>
          <a:bodyPr>
            <a:spAutoFit/>
          </a:bodyPr>
          <a:lstStyle/>
          <a:p>
            <a:pPr algn="ctr">
              <a:defRPr/>
            </a:pPr>
            <a:r>
              <a:rPr lang="zh-TW" altLang="en-US" sz="1400" dirty="0">
                <a:latin typeface="Arial" charset="0"/>
                <a:ea typeface="新細明體" charset="-120"/>
              </a:rPr>
              <a:t>尋求市場行情</a:t>
            </a:r>
          </a:p>
        </p:txBody>
      </p:sp>
      <p:sp>
        <p:nvSpPr>
          <p:cNvPr id="6" name="文字方塊 5"/>
          <p:cNvSpPr txBox="1"/>
          <p:nvPr/>
        </p:nvSpPr>
        <p:spPr>
          <a:xfrm>
            <a:off x="539750" y="1844675"/>
            <a:ext cx="1871663" cy="307975"/>
          </a:xfrm>
          <a:prstGeom prst="rect">
            <a:avLst/>
          </a:prstGeom>
          <a:noFill/>
          <a:ln>
            <a:solidFill>
              <a:schemeClr val="accent1">
                <a:shade val="50000"/>
              </a:schemeClr>
            </a:solidFill>
          </a:ln>
        </p:spPr>
        <p:txBody>
          <a:bodyPr>
            <a:spAutoFit/>
          </a:bodyPr>
          <a:lstStyle/>
          <a:p>
            <a:pPr algn="ctr">
              <a:defRPr/>
            </a:pPr>
            <a:r>
              <a:rPr lang="zh-TW" altLang="en-US" sz="1400" dirty="0">
                <a:latin typeface="Arial" charset="0"/>
                <a:ea typeface="新細明體" charset="-120"/>
              </a:rPr>
              <a:t>提出物件基本資料</a:t>
            </a:r>
          </a:p>
        </p:txBody>
      </p:sp>
      <p:sp>
        <p:nvSpPr>
          <p:cNvPr id="7" name="文字方塊 6"/>
          <p:cNvSpPr txBox="1"/>
          <p:nvPr/>
        </p:nvSpPr>
        <p:spPr>
          <a:xfrm>
            <a:off x="539750" y="2349500"/>
            <a:ext cx="1871663" cy="306388"/>
          </a:xfrm>
          <a:prstGeom prst="rect">
            <a:avLst/>
          </a:prstGeom>
          <a:noFill/>
          <a:ln>
            <a:solidFill>
              <a:schemeClr val="accent1">
                <a:shade val="50000"/>
              </a:schemeClr>
            </a:solidFill>
          </a:ln>
        </p:spPr>
        <p:txBody>
          <a:bodyPr>
            <a:spAutoFit/>
          </a:bodyPr>
          <a:lstStyle/>
          <a:p>
            <a:pPr algn="ctr">
              <a:defRPr/>
            </a:pPr>
            <a:r>
              <a:rPr lang="zh-TW" altLang="en-US" sz="1400" dirty="0">
                <a:latin typeface="Arial" charset="0"/>
                <a:ea typeface="新細明體" charset="-120"/>
              </a:rPr>
              <a:t>委託條件協議達成</a:t>
            </a:r>
          </a:p>
        </p:txBody>
      </p:sp>
      <p:sp>
        <p:nvSpPr>
          <p:cNvPr id="8" name="文字方塊 7"/>
          <p:cNvSpPr txBox="1"/>
          <p:nvPr/>
        </p:nvSpPr>
        <p:spPr>
          <a:xfrm>
            <a:off x="539750" y="2852738"/>
            <a:ext cx="1871663" cy="307975"/>
          </a:xfrm>
          <a:prstGeom prst="rect">
            <a:avLst/>
          </a:prstGeom>
          <a:noFill/>
          <a:ln>
            <a:solidFill>
              <a:schemeClr val="accent1">
                <a:shade val="50000"/>
              </a:schemeClr>
            </a:solidFill>
          </a:ln>
        </p:spPr>
        <p:txBody>
          <a:bodyPr>
            <a:spAutoFit/>
          </a:bodyPr>
          <a:lstStyle/>
          <a:p>
            <a:pPr algn="ctr">
              <a:defRPr/>
            </a:pPr>
            <a:r>
              <a:rPr lang="zh-TW" altLang="en-US" sz="1400" dirty="0">
                <a:latin typeface="Arial" charset="0"/>
                <a:ea typeface="新細明體" charset="-120"/>
              </a:rPr>
              <a:t>簽訂委託銷售契約</a:t>
            </a:r>
          </a:p>
        </p:txBody>
      </p:sp>
      <p:sp>
        <p:nvSpPr>
          <p:cNvPr id="9" name="文字方塊 8"/>
          <p:cNvSpPr txBox="1"/>
          <p:nvPr/>
        </p:nvSpPr>
        <p:spPr>
          <a:xfrm>
            <a:off x="539750" y="3841750"/>
            <a:ext cx="1871663" cy="307975"/>
          </a:xfrm>
          <a:prstGeom prst="rect">
            <a:avLst/>
          </a:prstGeom>
          <a:noFill/>
          <a:ln>
            <a:solidFill>
              <a:schemeClr val="accent1">
                <a:shade val="50000"/>
              </a:schemeClr>
            </a:solidFill>
          </a:ln>
        </p:spPr>
        <p:txBody>
          <a:bodyPr>
            <a:spAutoFit/>
          </a:bodyPr>
          <a:lstStyle/>
          <a:p>
            <a:pPr algn="ctr">
              <a:defRPr/>
            </a:pPr>
            <a:r>
              <a:rPr lang="zh-TW" altLang="en-US" sz="1400" dirty="0">
                <a:latin typeface="Arial" charset="0"/>
                <a:ea typeface="新細明體" charset="-120"/>
              </a:rPr>
              <a:t>進行買賣雙方交涉</a:t>
            </a:r>
          </a:p>
        </p:txBody>
      </p:sp>
      <p:sp>
        <p:nvSpPr>
          <p:cNvPr id="10" name="文字方塊 9"/>
          <p:cNvSpPr txBox="1"/>
          <p:nvPr/>
        </p:nvSpPr>
        <p:spPr>
          <a:xfrm>
            <a:off x="539750" y="4344988"/>
            <a:ext cx="1871663" cy="307975"/>
          </a:xfrm>
          <a:prstGeom prst="rect">
            <a:avLst/>
          </a:prstGeom>
          <a:noFill/>
          <a:ln>
            <a:solidFill>
              <a:schemeClr val="accent1">
                <a:shade val="50000"/>
              </a:schemeClr>
            </a:solidFill>
          </a:ln>
        </p:spPr>
        <p:txBody>
          <a:bodyPr>
            <a:spAutoFit/>
          </a:bodyPr>
          <a:lstStyle/>
          <a:p>
            <a:pPr algn="ctr">
              <a:defRPr/>
            </a:pPr>
            <a:r>
              <a:rPr lang="zh-TW" altLang="en-US" sz="1400" dirty="0">
                <a:latin typeface="Arial" charset="0"/>
                <a:ea typeface="新細明體" charset="-120"/>
              </a:rPr>
              <a:t>收受簽約款</a:t>
            </a:r>
          </a:p>
        </p:txBody>
      </p:sp>
      <p:sp>
        <p:nvSpPr>
          <p:cNvPr id="11" name="文字方塊 10"/>
          <p:cNvSpPr txBox="1"/>
          <p:nvPr/>
        </p:nvSpPr>
        <p:spPr>
          <a:xfrm>
            <a:off x="539750" y="4776788"/>
            <a:ext cx="1871663" cy="307975"/>
          </a:xfrm>
          <a:prstGeom prst="rect">
            <a:avLst/>
          </a:prstGeom>
          <a:noFill/>
          <a:ln>
            <a:solidFill>
              <a:schemeClr val="accent1">
                <a:shade val="50000"/>
              </a:schemeClr>
            </a:solidFill>
          </a:ln>
        </p:spPr>
        <p:txBody>
          <a:bodyPr>
            <a:spAutoFit/>
          </a:bodyPr>
          <a:lstStyle/>
          <a:p>
            <a:pPr algn="ctr">
              <a:defRPr/>
            </a:pPr>
            <a:r>
              <a:rPr lang="zh-TW" altLang="en-US" sz="1400" dirty="0">
                <a:latin typeface="Arial" charset="0"/>
                <a:ea typeface="新細明體" charset="-120"/>
              </a:rPr>
              <a:t>交付權狀塗銷貸款</a:t>
            </a:r>
          </a:p>
        </p:txBody>
      </p:sp>
      <p:sp>
        <p:nvSpPr>
          <p:cNvPr id="12" name="文字方塊 11"/>
          <p:cNvSpPr txBox="1"/>
          <p:nvPr/>
        </p:nvSpPr>
        <p:spPr>
          <a:xfrm>
            <a:off x="539750" y="5281613"/>
            <a:ext cx="1871663" cy="307975"/>
          </a:xfrm>
          <a:prstGeom prst="rect">
            <a:avLst/>
          </a:prstGeom>
          <a:noFill/>
          <a:ln>
            <a:solidFill>
              <a:schemeClr val="accent1">
                <a:shade val="50000"/>
              </a:schemeClr>
            </a:solidFill>
          </a:ln>
        </p:spPr>
        <p:txBody>
          <a:bodyPr>
            <a:spAutoFit/>
          </a:bodyPr>
          <a:lstStyle/>
          <a:p>
            <a:pPr algn="ctr">
              <a:defRPr/>
            </a:pPr>
            <a:r>
              <a:rPr lang="zh-TW" altLang="en-US" sz="1400" dirty="0">
                <a:latin typeface="Arial" charset="0"/>
                <a:ea typeface="新細明體" charset="-120"/>
              </a:rPr>
              <a:t>搬家交屋</a:t>
            </a:r>
          </a:p>
        </p:txBody>
      </p:sp>
      <p:sp>
        <p:nvSpPr>
          <p:cNvPr id="13" name="文字方塊 12"/>
          <p:cNvSpPr txBox="1"/>
          <p:nvPr/>
        </p:nvSpPr>
        <p:spPr>
          <a:xfrm>
            <a:off x="539750" y="5732463"/>
            <a:ext cx="1871663" cy="523875"/>
          </a:xfrm>
          <a:prstGeom prst="rect">
            <a:avLst/>
          </a:prstGeom>
          <a:noFill/>
          <a:ln>
            <a:solidFill>
              <a:schemeClr val="accent1">
                <a:shade val="50000"/>
              </a:schemeClr>
            </a:solidFill>
          </a:ln>
        </p:spPr>
        <p:txBody>
          <a:bodyPr>
            <a:spAutoFit/>
          </a:bodyPr>
          <a:lstStyle/>
          <a:p>
            <a:pPr algn="ctr">
              <a:defRPr/>
            </a:pPr>
            <a:r>
              <a:rPr lang="zh-TW" altLang="en-US" sz="1400" dirty="0">
                <a:latin typeface="Arial" charset="0"/>
                <a:ea typeface="新細明體" charset="-120"/>
              </a:rPr>
              <a:t>提供投資建議及協助購屋</a:t>
            </a:r>
          </a:p>
        </p:txBody>
      </p:sp>
      <p:sp>
        <p:nvSpPr>
          <p:cNvPr id="14" name="文字方塊 13"/>
          <p:cNvSpPr txBox="1"/>
          <p:nvPr/>
        </p:nvSpPr>
        <p:spPr>
          <a:xfrm>
            <a:off x="6011863" y="1341438"/>
            <a:ext cx="1871662" cy="306387"/>
          </a:xfrm>
          <a:prstGeom prst="rect">
            <a:avLst/>
          </a:prstGeom>
          <a:noFill/>
          <a:ln>
            <a:solidFill>
              <a:schemeClr val="accent1">
                <a:shade val="50000"/>
              </a:schemeClr>
            </a:solidFill>
          </a:ln>
        </p:spPr>
        <p:txBody>
          <a:bodyPr>
            <a:spAutoFit/>
          </a:bodyPr>
          <a:lstStyle/>
          <a:p>
            <a:pPr algn="ctr">
              <a:defRPr/>
            </a:pPr>
            <a:r>
              <a:rPr lang="zh-TW" altLang="en-US" sz="1400" dirty="0">
                <a:latin typeface="Arial" charset="0"/>
                <a:ea typeface="新細明體" charset="-120"/>
              </a:rPr>
              <a:t>提出物件需求情報</a:t>
            </a:r>
          </a:p>
        </p:txBody>
      </p:sp>
      <p:sp>
        <p:nvSpPr>
          <p:cNvPr id="15" name="文字方塊 14"/>
          <p:cNvSpPr txBox="1"/>
          <p:nvPr/>
        </p:nvSpPr>
        <p:spPr>
          <a:xfrm>
            <a:off x="6011863" y="1854200"/>
            <a:ext cx="1871662" cy="307975"/>
          </a:xfrm>
          <a:prstGeom prst="rect">
            <a:avLst/>
          </a:prstGeom>
          <a:noFill/>
          <a:ln>
            <a:solidFill>
              <a:schemeClr val="accent1">
                <a:shade val="50000"/>
              </a:schemeClr>
            </a:solidFill>
          </a:ln>
        </p:spPr>
        <p:txBody>
          <a:bodyPr>
            <a:spAutoFit/>
          </a:bodyPr>
          <a:lstStyle/>
          <a:p>
            <a:pPr algn="ctr">
              <a:defRPr/>
            </a:pPr>
            <a:r>
              <a:rPr lang="zh-TW" altLang="en-US" sz="1400" dirty="0">
                <a:latin typeface="Arial" charset="0"/>
                <a:ea typeface="新細明體" charset="-120"/>
              </a:rPr>
              <a:t>尋求物件資料</a:t>
            </a:r>
          </a:p>
        </p:txBody>
      </p:sp>
      <p:sp>
        <p:nvSpPr>
          <p:cNvPr id="16" name="文字方塊 15"/>
          <p:cNvSpPr txBox="1"/>
          <p:nvPr/>
        </p:nvSpPr>
        <p:spPr>
          <a:xfrm>
            <a:off x="6011863" y="2357438"/>
            <a:ext cx="1871662" cy="307975"/>
          </a:xfrm>
          <a:prstGeom prst="rect">
            <a:avLst/>
          </a:prstGeom>
          <a:noFill/>
          <a:ln>
            <a:solidFill>
              <a:schemeClr val="accent1">
                <a:shade val="50000"/>
              </a:schemeClr>
            </a:solidFill>
          </a:ln>
        </p:spPr>
        <p:txBody>
          <a:bodyPr>
            <a:spAutoFit/>
          </a:bodyPr>
          <a:lstStyle/>
          <a:p>
            <a:pPr algn="ctr">
              <a:defRPr/>
            </a:pPr>
            <a:r>
              <a:rPr lang="zh-TW" altLang="en-US" sz="1400" dirty="0">
                <a:latin typeface="Arial" charset="0"/>
                <a:ea typeface="新細明體" charset="-120"/>
              </a:rPr>
              <a:t>委託條件協議達成</a:t>
            </a:r>
          </a:p>
        </p:txBody>
      </p:sp>
      <p:sp>
        <p:nvSpPr>
          <p:cNvPr id="17" name="文字方塊 16"/>
          <p:cNvSpPr txBox="1"/>
          <p:nvPr/>
        </p:nvSpPr>
        <p:spPr>
          <a:xfrm>
            <a:off x="6011863" y="2862263"/>
            <a:ext cx="1871662" cy="307975"/>
          </a:xfrm>
          <a:prstGeom prst="rect">
            <a:avLst/>
          </a:prstGeom>
          <a:noFill/>
          <a:ln>
            <a:solidFill>
              <a:schemeClr val="accent1">
                <a:shade val="50000"/>
              </a:schemeClr>
            </a:solidFill>
          </a:ln>
        </p:spPr>
        <p:txBody>
          <a:bodyPr>
            <a:spAutoFit/>
          </a:bodyPr>
          <a:lstStyle/>
          <a:p>
            <a:pPr algn="ctr">
              <a:defRPr/>
            </a:pPr>
            <a:r>
              <a:rPr lang="zh-TW" altLang="en-US" sz="1400" dirty="0">
                <a:latin typeface="Arial" charset="0"/>
                <a:ea typeface="新細明體" charset="-120"/>
              </a:rPr>
              <a:t>簽訂委託買入契約</a:t>
            </a:r>
          </a:p>
        </p:txBody>
      </p:sp>
      <p:sp>
        <p:nvSpPr>
          <p:cNvPr id="18" name="文字方塊 17"/>
          <p:cNvSpPr txBox="1"/>
          <p:nvPr/>
        </p:nvSpPr>
        <p:spPr>
          <a:xfrm>
            <a:off x="6011863" y="3841750"/>
            <a:ext cx="1871662" cy="307975"/>
          </a:xfrm>
          <a:prstGeom prst="rect">
            <a:avLst/>
          </a:prstGeom>
          <a:noFill/>
          <a:ln>
            <a:solidFill>
              <a:schemeClr val="accent1">
                <a:shade val="50000"/>
              </a:schemeClr>
            </a:solidFill>
          </a:ln>
        </p:spPr>
        <p:txBody>
          <a:bodyPr>
            <a:spAutoFit/>
          </a:bodyPr>
          <a:lstStyle/>
          <a:p>
            <a:pPr algn="ctr">
              <a:defRPr/>
            </a:pPr>
            <a:r>
              <a:rPr lang="zh-TW" altLang="en-US" sz="1400" dirty="0">
                <a:latin typeface="Arial" charset="0"/>
                <a:ea typeface="新細明體" charset="-120"/>
              </a:rPr>
              <a:t>進行買賣雙方交涉</a:t>
            </a:r>
          </a:p>
        </p:txBody>
      </p:sp>
      <p:sp>
        <p:nvSpPr>
          <p:cNvPr id="19" name="文字方塊 18"/>
          <p:cNvSpPr txBox="1"/>
          <p:nvPr/>
        </p:nvSpPr>
        <p:spPr>
          <a:xfrm>
            <a:off x="6011863" y="4344988"/>
            <a:ext cx="1871662" cy="307975"/>
          </a:xfrm>
          <a:prstGeom prst="rect">
            <a:avLst/>
          </a:prstGeom>
          <a:noFill/>
          <a:ln>
            <a:solidFill>
              <a:schemeClr val="accent1">
                <a:shade val="50000"/>
              </a:schemeClr>
            </a:solidFill>
          </a:ln>
        </p:spPr>
        <p:txBody>
          <a:bodyPr>
            <a:spAutoFit/>
          </a:bodyPr>
          <a:lstStyle/>
          <a:p>
            <a:pPr algn="ctr">
              <a:defRPr/>
            </a:pPr>
            <a:r>
              <a:rPr lang="zh-TW" altLang="en-US" sz="1400" dirty="0">
                <a:latin typeface="Arial" charset="0"/>
                <a:ea typeface="新細明體" charset="-120"/>
              </a:rPr>
              <a:t>交付簽約款</a:t>
            </a:r>
          </a:p>
        </p:txBody>
      </p:sp>
      <p:sp>
        <p:nvSpPr>
          <p:cNvPr id="20" name="文字方塊 19"/>
          <p:cNvSpPr txBox="1"/>
          <p:nvPr/>
        </p:nvSpPr>
        <p:spPr>
          <a:xfrm>
            <a:off x="6011863" y="4797425"/>
            <a:ext cx="1871662" cy="307975"/>
          </a:xfrm>
          <a:prstGeom prst="rect">
            <a:avLst/>
          </a:prstGeom>
          <a:noFill/>
          <a:ln>
            <a:solidFill>
              <a:schemeClr val="accent1">
                <a:shade val="50000"/>
              </a:schemeClr>
            </a:solidFill>
          </a:ln>
        </p:spPr>
        <p:txBody>
          <a:bodyPr>
            <a:spAutoFit/>
          </a:bodyPr>
          <a:lstStyle/>
          <a:p>
            <a:pPr algn="ctr">
              <a:defRPr/>
            </a:pPr>
            <a:r>
              <a:rPr lang="zh-TW" altLang="en-US" sz="1400" dirty="0">
                <a:latin typeface="Arial" charset="0"/>
                <a:ea typeface="新細明體" charset="-120"/>
              </a:rPr>
              <a:t>辦理貸款</a:t>
            </a:r>
          </a:p>
        </p:txBody>
      </p:sp>
      <p:sp>
        <p:nvSpPr>
          <p:cNvPr id="21" name="文字方塊 20"/>
          <p:cNvSpPr txBox="1"/>
          <p:nvPr/>
        </p:nvSpPr>
        <p:spPr>
          <a:xfrm>
            <a:off x="6011863" y="5281613"/>
            <a:ext cx="1871662" cy="307975"/>
          </a:xfrm>
          <a:prstGeom prst="rect">
            <a:avLst/>
          </a:prstGeom>
          <a:noFill/>
          <a:ln>
            <a:solidFill>
              <a:schemeClr val="accent1">
                <a:shade val="50000"/>
              </a:schemeClr>
            </a:solidFill>
          </a:ln>
        </p:spPr>
        <p:txBody>
          <a:bodyPr>
            <a:spAutoFit/>
          </a:bodyPr>
          <a:lstStyle/>
          <a:p>
            <a:pPr algn="ctr">
              <a:defRPr/>
            </a:pPr>
            <a:r>
              <a:rPr lang="zh-TW" altLang="en-US" sz="1400" dirty="0">
                <a:latin typeface="Arial" charset="0"/>
                <a:ea typeface="新細明體" charset="-120"/>
              </a:rPr>
              <a:t>交付尾款</a:t>
            </a:r>
          </a:p>
        </p:txBody>
      </p:sp>
      <p:sp>
        <p:nvSpPr>
          <p:cNvPr id="22" name="文字方塊 21"/>
          <p:cNvSpPr txBox="1"/>
          <p:nvPr/>
        </p:nvSpPr>
        <p:spPr>
          <a:xfrm>
            <a:off x="6011863" y="5784850"/>
            <a:ext cx="1871662" cy="307975"/>
          </a:xfrm>
          <a:prstGeom prst="rect">
            <a:avLst/>
          </a:prstGeom>
          <a:noFill/>
          <a:ln>
            <a:solidFill>
              <a:schemeClr val="accent1">
                <a:shade val="50000"/>
              </a:schemeClr>
            </a:solidFill>
          </a:ln>
        </p:spPr>
        <p:txBody>
          <a:bodyPr>
            <a:spAutoFit/>
          </a:bodyPr>
          <a:lstStyle/>
          <a:p>
            <a:pPr algn="ctr">
              <a:defRPr/>
            </a:pPr>
            <a:r>
              <a:rPr lang="zh-TW" altLang="en-US" sz="1400" dirty="0">
                <a:latin typeface="Arial" charset="0"/>
                <a:ea typeface="新細明體" charset="-120"/>
              </a:rPr>
              <a:t>協助遷入及裝潢設計</a:t>
            </a:r>
          </a:p>
        </p:txBody>
      </p:sp>
      <p:sp>
        <p:nvSpPr>
          <p:cNvPr id="23" name="文字方塊 22"/>
          <p:cNvSpPr txBox="1"/>
          <p:nvPr/>
        </p:nvSpPr>
        <p:spPr>
          <a:xfrm>
            <a:off x="3275013" y="2871788"/>
            <a:ext cx="1873250" cy="307975"/>
          </a:xfrm>
          <a:prstGeom prst="rect">
            <a:avLst/>
          </a:prstGeom>
          <a:noFill/>
          <a:ln>
            <a:solidFill>
              <a:schemeClr val="accent1">
                <a:shade val="50000"/>
              </a:schemeClr>
            </a:solidFill>
          </a:ln>
        </p:spPr>
        <p:txBody>
          <a:bodyPr>
            <a:spAutoFit/>
          </a:bodyPr>
          <a:lstStyle/>
          <a:p>
            <a:pPr algn="ctr">
              <a:defRPr/>
            </a:pPr>
            <a:r>
              <a:rPr lang="zh-TW" altLang="en-US" sz="1400" dirty="0">
                <a:latin typeface="Arial" charset="0"/>
                <a:ea typeface="新細明體" charset="-120"/>
              </a:rPr>
              <a:t>直營店或加盟店</a:t>
            </a:r>
          </a:p>
        </p:txBody>
      </p:sp>
      <p:sp>
        <p:nvSpPr>
          <p:cNvPr id="24" name="文字方塊 23"/>
          <p:cNvSpPr txBox="1"/>
          <p:nvPr/>
        </p:nvSpPr>
        <p:spPr>
          <a:xfrm>
            <a:off x="3275013" y="3376613"/>
            <a:ext cx="1873250" cy="306387"/>
          </a:xfrm>
          <a:prstGeom prst="rect">
            <a:avLst/>
          </a:prstGeom>
          <a:noFill/>
          <a:ln>
            <a:solidFill>
              <a:schemeClr val="accent1">
                <a:shade val="50000"/>
              </a:schemeClr>
            </a:solidFill>
          </a:ln>
        </p:spPr>
        <p:txBody>
          <a:bodyPr>
            <a:spAutoFit/>
          </a:bodyPr>
          <a:lstStyle/>
          <a:p>
            <a:pPr algn="ctr">
              <a:defRPr/>
            </a:pPr>
            <a:r>
              <a:rPr lang="zh-TW" altLang="en-US" sz="1400" dirty="0">
                <a:latin typeface="Arial" charset="0"/>
                <a:ea typeface="新細明體" charset="-120"/>
              </a:rPr>
              <a:t>廣告</a:t>
            </a:r>
          </a:p>
        </p:txBody>
      </p:sp>
      <p:sp>
        <p:nvSpPr>
          <p:cNvPr id="25" name="文字方塊 24"/>
          <p:cNvSpPr txBox="1"/>
          <p:nvPr/>
        </p:nvSpPr>
        <p:spPr>
          <a:xfrm>
            <a:off x="3132138" y="3868738"/>
            <a:ext cx="2087562" cy="307975"/>
          </a:xfrm>
          <a:prstGeom prst="rect">
            <a:avLst/>
          </a:prstGeom>
          <a:noFill/>
          <a:ln>
            <a:solidFill>
              <a:schemeClr val="accent1">
                <a:shade val="50000"/>
              </a:schemeClr>
            </a:solidFill>
          </a:ln>
        </p:spPr>
        <p:txBody>
          <a:bodyPr>
            <a:spAutoFit/>
          </a:bodyPr>
          <a:lstStyle/>
          <a:p>
            <a:pPr algn="ctr">
              <a:defRPr/>
            </a:pPr>
            <a:r>
              <a:rPr lang="zh-TW" altLang="en-US" sz="1400" dirty="0">
                <a:latin typeface="Arial" charset="0"/>
                <a:ea typeface="新細明體" charset="-120"/>
              </a:rPr>
              <a:t>買賣雙方條件達成一致</a:t>
            </a:r>
          </a:p>
        </p:txBody>
      </p:sp>
      <p:sp>
        <p:nvSpPr>
          <p:cNvPr id="26" name="文字方塊 25"/>
          <p:cNvSpPr txBox="1"/>
          <p:nvPr/>
        </p:nvSpPr>
        <p:spPr>
          <a:xfrm>
            <a:off x="3275013" y="4311650"/>
            <a:ext cx="1873250" cy="307975"/>
          </a:xfrm>
          <a:prstGeom prst="rect">
            <a:avLst/>
          </a:prstGeom>
          <a:noFill/>
          <a:ln>
            <a:solidFill>
              <a:schemeClr val="accent1">
                <a:shade val="50000"/>
              </a:schemeClr>
            </a:solidFill>
          </a:ln>
        </p:spPr>
        <p:txBody>
          <a:bodyPr>
            <a:spAutoFit/>
          </a:bodyPr>
          <a:lstStyle/>
          <a:p>
            <a:pPr algn="ctr">
              <a:defRPr/>
            </a:pPr>
            <a:r>
              <a:rPr lang="zh-TW" altLang="en-US" sz="1400" dirty="0">
                <a:latin typeface="Arial" charset="0"/>
                <a:ea typeface="新細明體" charset="-120"/>
              </a:rPr>
              <a:t>簽訂不動產買賣契約</a:t>
            </a:r>
          </a:p>
        </p:txBody>
      </p:sp>
      <p:sp>
        <p:nvSpPr>
          <p:cNvPr id="27" name="文字方塊 26"/>
          <p:cNvSpPr txBox="1"/>
          <p:nvPr/>
        </p:nvSpPr>
        <p:spPr>
          <a:xfrm>
            <a:off x="3275013" y="4816475"/>
            <a:ext cx="1873250" cy="307975"/>
          </a:xfrm>
          <a:prstGeom prst="rect">
            <a:avLst/>
          </a:prstGeom>
          <a:noFill/>
          <a:ln>
            <a:solidFill>
              <a:schemeClr val="accent1">
                <a:shade val="50000"/>
              </a:schemeClr>
            </a:solidFill>
          </a:ln>
        </p:spPr>
        <p:txBody>
          <a:bodyPr>
            <a:spAutoFit/>
          </a:bodyPr>
          <a:lstStyle/>
          <a:p>
            <a:pPr algn="ctr">
              <a:defRPr/>
            </a:pPr>
            <a:r>
              <a:rPr lang="zh-TW" altLang="en-US" sz="1400" dirty="0">
                <a:latin typeface="Arial" charset="0"/>
                <a:ea typeface="新細明體" charset="-120"/>
              </a:rPr>
              <a:t>產權移轉登記</a:t>
            </a:r>
          </a:p>
        </p:txBody>
      </p:sp>
      <p:sp>
        <p:nvSpPr>
          <p:cNvPr id="28" name="文字方塊 27"/>
          <p:cNvSpPr txBox="1"/>
          <p:nvPr/>
        </p:nvSpPr>
        <p:spPr>
          <a:xfrm>
            <a:off x="3275013" y="5281613"/>
            <a:ext cx="1873250" cy="307975"/>
          </a:xfrm>
          <a:prstGeom prst="rect">
            <a:avLst/>
          </a:prstGeom>
          <a:noFill/>
          <a:ln>
            <a:solidFill>
              <a:schemeClr val="accent1">
                <a:shade val="50000"/>
              </a:schemeClr>
            </a:solidFill>
          </a:ln>
        </p:spPr>
        <p:txBody>
          <a:bodyPr>
            <a:spAutoFit/>
          </a:bodyPr>
          <a:lstStyle/>
          <a:p>
            <a:pPr algn="ctr">
              <a:defRPr/>
            </a:pPr>
            <a:r>
              <a:rPr lang="zh-TW" altLang="en-US" sz="1400" dirty="0">
                <a:latin typeface="Arial" charset="0"/>
                <a:ea typeface="新細明體" charset="-120"/>
              </a:rPr>
              <a:t>點交房屋</a:t>
            </a:r>
            <a:r>
              <a:rPr lang="en-US" altLang="zh-TW" sz="1400" dirty="0">
                <a:latin typeface="Arial" charset="0"/>
                <a:ea typeface="新細明體" charset="-120"/>
              </a:rPr>
              <a:t>&amp;</a:t>
            </a:r>
            <a:r>
              <a:rPr lang="zh-TW" altLang="en-US" sz="1400" dirty="0">
                <a:latin typeface="Arial" charset="0"/>
                <a:ea typeface="新細明體" charset="-120"/>
              </a:rPr>
              <a:t>交易完成</a:t>
            </a:r>
          </a:p>
        </p:txBody>
      </p:sp>
      <p:sp>
        <p:nvSpPr>
          <p:cNvPr id="29" name="文字方塊 28"/>
          <p:cNvSpPr txBox="1"/>
          <p:nvPr/>
        </p:nvSpPr>
        <p:spPr>
          <a:xfrm>
            <a:off x="3275013" y="5805488"/>
            <a:ext cx="1873250" cy="307975"/>
          </a:xfrm>
          <a:prstGeom prst="rect">
            <a:avLst/>
          </a:prstGeom>
          <a:noFill/>
          <a:ln>
            <a:solidFill>
              <a:schemeClr val="accent1">
                <a:shade val="50000"/>
              </a:schemeClr>
            </a:solidFill>
          </a:ln>
        </p:spPr>
        <p:txBody>
          <a:bodyPr>
            <a:spAutoFit/>
          </a:bodyPr>
          <a:lstStyle/>
          <a:p>
            <a:pPr algn="ctr">
              <a:defRPr/>
            </a:pPr>
            <a:r>
              <a:rPr lang="zh-TW" altLang="en-US" sz="1400" dirty="0">
                <a:latin typeface="Arial" charset="0"/>
                <a:ea typeface="新細明體" charset="-120"/>
              </a:rPr>
              <a:t>售後訪談服務</a:t>
            </a:r>
          </a:p>
        </p:txBody>
      </p:sp>
      <p:sp>
        <p:nvSpPr>
          <p:cNvPr id="30" name="文字方塊 29"/>
          <p:cNvSpPr txBox="1"/>
          <p:nvPr/>
        </p:nvSpPr>
        <p:spPr>
          <a:xfrm>
            <a:off x="3635375" y="6308725"/>
            <a:ext cx="1873250" cy="307975"/>
          </a:xfrm>
          <a:prstGeom prst="rect">
            <a:avLst/>
          </a:prstGeom>
          <a:noFill/>
          <a:ln>
            <a:solidFill>
              <a:schemeClr val="accent1">
                <a:shade val="50000"/>
              </a:schemeClr>
            </a:solidFill>
          </a:ln>
        </p:spPr>
        <p:txBody>
          <a:bodyPr>
            <a:spAutoFit/>
          </a:bodyPr>
          <a:lstStyle/>
          <a:p>
            <a:pPr algn="ctr">
              <a:defRPr/>
            </a:pPr>
            <a:r>
              <a:rPr lang="zh-TW" altLang="en-US" sz="1400" dirty="0">
                <a:latin typeface="Arial" charset="0"/>
                <a:ea typeface="新細明體" charset="-120"/>
              </a:rPr>
              <a:t>仲介結案歸檔</a:t>
            </a:r>
          </a:p>
        </p:txBody>
      </p:sp>
      <p:sp>
        <p:nvSpPr>
          <p:cNvPr id="76" name="文字方塊 75"/>
          <p:cNvSpPr txBox="1"/>
          <p:nvPr/>
        </p:nvSpPr>
        <p:spPr>
          <a:xfrm>
            <a:off x="539750" y="3336925"/>
            <a:ext cx="1871663" cy="307975"/>
          </a:xfrm>
          <a:prstGeom prst="rect">
            <a:avLst/>
          </a:prstGeom>
          <a:noFill/>
          <a:ln>
            <a:solidFill>
              <a:schemeClr val="accent1">
                <a:shade val="50000"/>
              </a:schemeClr>
            </a:solidFill>
          </a:ln>
        </p:spPr>
        <p:txBody>
          <a:bodyPr>
            <a:spAutoFit/>
          </a:bodyPr>
          <a:lstStyle/>
          <a:p>
            <a:pPr algn="ctr">
              <a:defRPr/>
            </a:pPr>
            <a:r>
              <a:rPr lang="zh-TW" altLang="en-US" sz="1400" dirty="0">
                <a:latin typeface="Arial" charset="0"/>
                <a:ea typeface="新細明體" charset="-120"/>
              </a:rPr>
              <a:t>進行物件銷售活動</a:t>
            </a:r>
          </a:p>
        </p:txBody>
      </p:sp>
      <p:sp>
        <p:nvSpPr>
          <p:cNvPr id="78" name="文字方塊 77"/>
          <p:cNvSpPr txBox="1"/>
          <p:nvPr/>
        </p:nvSpPr>
        <p:spPr>
          <a:xfrm>
            <a:off x="6011863" y="3357563"/>
            <a:ext cx="1871662" cy="307975"/>
          </a:xfrm>
          <a:prstGeom prst="rect">
            <a:avLst/>
          </a:prstGeom>
          <a:noFill/>
          <a:ln>
            <a:solidFill>
              <a:schemeClr val="accent1">
                <a:shade val="50000"/>
              </a:schemeClr>
            </a:solidFill>
          </a:ln>
        </p:spPr>
        <p:txBody>
          <a:bodyPr>
            <a:spAutoFit/>
          </a:bodyPr>
          <a:lstStyle/>
          <a:p>
            <a:pPr algn="ctr">
              <a:defRPr/>
            </a:pPr>
            <a:r>
              <a:rPr lang="zh-TW" altLang="en-US" sz="1400" dirty="0">
                <a:latin typeface="Arial" charset="0"/>
                <a:ea typeface="新細明體" charset="-120"/>
              </a:rPr>
              <a:t>理想房屋現場帶看</a:t>
            </a:r>
          </a:p>
        </p:txBody>
      </p:sp>
      <p:sp>
        <p:nvSpPr>
          <p:cNvPr id="19497" name="文字方塊 91"/>
          <p:cNvSpPr txBox="1">
            <a:spLocks noChangeArrowheads="1"/>
          </p:cNvSpPr>
          <p:nvPr/>
        </p:nvSpPr>
        <p:spPr bwMode="auto">
          <a:xfrm>
            <a:off x="5940425" y="6453188"/>
            <a:ext cx="28082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zh-TW" altLang="en-US" sz="1000"/>
              <a:t>資料來源：林旺根，不動產經法之實用權益</a:t>
            </a:r>
          </a:p>
        </p:txBody>
      </p:sp>
      <p:sp>
        <p:nvSpPr>
          <p:cNvPr id="69" name="向下箭號 68"/>
          <p:cNvSpPr/>
          <p:nvPr/>
        </p:nvSpPr>
        <p:spPr>
          <a:xfrm>
            <a:off x="1187450" y="1647825"/>
            <a:ext cx="503238" cy="215900"/>
          </a:xfrm>
          <a:prstGeom prst="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70" name="向下箭號 69"/>
          <p:cNvSpPr/>
          <p:nvPr/>
        </p:nvSpPr>
        <p:spPr>
          <a:xfrm>
            <a:off x="1187450" y="2133600"/>
            <a:ext cx="503238" cy="215900"/>
          </a:xfrm>
          <a:prstGeom prst="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71" name="向下箭號 70"/>
          <p:cNvSpPr/>
          <p:nvPr/>
        </p:nvSpPr>
        <p:spPr>
          <a:xfrm>
            <a:off x="1187450" y="2657475"/>
            <a:ext cx="503238" cy="217488"/>
          </a:xfrm>
          <a:prstGeom prst="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72" name="向下箭號 71"/>
          <p:cNvSpPr/>
          <p:nvPr/>
        </p:nvSpPr>
        <p:spPr>
          <a:xfrm>
            <a:off x="1187450" y="3151188"/>
            <a:ext cx="503238" cy="215900"/>
          </a:xfrm>
          <a:prstGeom prst="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74" name="向下箭號 73"/>
          <p:cNvSpPr/>
          <p:nvPr/>
        </p:nvSpPr>
        <p:spPr>
          <a:xfrm>
            <a:off x="1187450" y="3644900"/>
            <a:ext cx="503238" cy="215900"/>
          </a:xfrm>
          <a:prstGeom prst="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79" name="向下箭號 78"/>
          <p:cNvSpPr/>
          <p:nvPr/>
        </p:nvSpPr>
        <p:spPr>
          <a:xfrm>
            <a:off x="1187450" y="4149725"/>
            <a:ext cx="503238" cy="215900"/>
          </a:xfrm>
          <a:prstGeom prst="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82" name="向下箭號 81"/>
          <p:cNvSpPr/>
          <p:nvPr/>
        </p:nvSpPr>
        <p:spPr>
          <a:xfrm>
            <a:off x="1187450" y="4652963"/>
            <a:ext cx="503238" cy="215900"/>
          </a:xfrm>
          <a:prstGeom prst="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83" name="向下箭號 82"/>
          <p:cNvSpPr/>
          <p:nvPr/>
        </p:nvSpPr>
        <p:spPr>
          <a:xfrm>
            <a:off x="1187450" y="5084763"/>
            <a:ext cx="503238" cy="215900"/>
          </a:xfrm>
          <a:prstGeom prst="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84" name="向下箭號 83"/>
          <p:cNvSpPr/>
          <p:nvPr/>
        </p:nvSpPr>
        <p:spPr>
          <a:xfrm>
            <a:off x="1187450" y="5589588"/>
            <a:ext cx="503238" cy="215900"/>
          </a:xfrm>
          <a:prstGeom prst="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85" name="向下箭號 84"/>
          <p:cNvSpPr/>
          <p:nvPr/>
        </p:nvSpPr>
        <p:spPr>
          <a:xfrm>
            <a:off x="6732588" y="1658938"/>
            <a:ext cx="503237" cy="215900"/>
          </a:xfrm>
          <a:prstGeom prst="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86" name="向下箭號 85"/>
          <p:cNvSpPr/>
          <p:nvPr/>
        </p:nvSpPr>
        <p:spPr>
          <a:xfrm>
            <a:off x="6732588" y="2165350"/>
            <a:ext cx="503237" cy="215900"/>
          </a:xfrm>
          <a:prstGeom prst="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87" name="向下箭號 86"/>
          <p:cNvSpPr/>
          <p:nvPr/>
        </p:nvSpPr>
        <p:spPr>
          <a:xfrm>
            <a:off x="6732588" y="2668588"/>
            <a:ext cx="503237" cy="215900"/>
          </a:xfrm>
          <a:prstGeom prst="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89" name="向下箭號 88"/>
          <p:cNvSpPr/>
          <p:nvPr/>
        </p:nvSpPr>
        <p:spPr>
          <a:xfrm>
            <a:off x="6732588" y="3162300"/>
            <a:ext cx="503237" cy="215900"/>
          </a:xfrm>
          <a:prstGeom prst="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92" name="向下箭號 91"/>
          <p:cNvSpPr/>
          <p:nvPr/>
        </p:nvSpPr>
        <p:spPr>
          <a:xfrm>
            <a:off x="6732588" y="3644900"/>
            <a:ext cx="503237" cy="215900"/>
          </a:xfrm>
          <a:prstGeom prst="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93" name="向下箭號 92"/>
          <p:cNvSpPr/>
          <p:nvPr/>
        </p:nvSpPr>
        <p:spPr>
          <a:xfrm>
            <a:off x="6732588" y="4149725"/>
            <a:ext cx="503237" cy="215900"/>
          </a:xfrm>
          <a:prstGeom prst="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94" name="向下箭號 93"/>
          <p:cNvSpPr/>
          <p:nvPr/>
        </p:nvSpPr>
        <p:spPr>
          <a:xfrm>
            <a:off x="6732588" y="4652963"/>
            <a:ext cx="503237" cy="215900"/>
          </a:xfrm>
          <a:prstGeom prst="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95" name="向下箭號 94"/>
          <p:cNvSpPr/>
          <p:nvPr/>
        </p:nvSpPr>
        <p:spPr>
          <a:xfrm>
            <a:off x="6732588" y="5084763"/>
            <a:ext cx="503237" cy="215900"/>
          </a:xfrm>
          <a:prstGeom prst="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96" name="向下箭號 95"/>
          <p:cNvSpPr/>
          <p:nvPr/>
        </p:nvSpPr>
        <p:spPr>
          <a:xfrm>
            <a:off x="6732588" y="5589588"/>
            <a:ext cx="503237" cy="215900"/>
          </a:xfrm>
          <a:prstGeom prst="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97" name="向下箭號 96"/>
          <p:cNvSpPr/>
          <p:nvPr/>
        </p:nvSpPr>
        <p:spPr>
          <a:xfrm>
            <a:off x="3924300" y="3162300"/>
            <a:ext cx="503238" cy="215900"/>
          </a:xfrm>
          <a:prstGeom prst="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98" name="向下箭號 97"/>
          <p:cNvSpPr/>
          <p:nvPr/>
        </p:nvSpPr>
        <p:spPr>
          <a:xfrm>
            <a:off x="3924300" y="3665538"/>
            <a:ext cx="503238" cy="217487"/>
          </a:xfrm>
          <a:prstGeom prst="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99" name="向下箭號 98"/>
          <p:cNvSpPr/>
          <p:nvPr/>
        </p:nvSpPr>
        <p:spPr>
          <a:xfrm>
            <a:off x="3924300" y="4149725"/>
            <a:ext cx="503238" cy="215900"/>
          </a:xfrm>
          <a:prstGeom prst="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00" name="向下箭號 99"/>
          <p:cNvSpPr/>
          <p:nvPr/>
        </p:nvSpPr>
        <p:spPr>
          <a:xfrm>
            <a:off x="3924300" y="4591050"/>
            <a:ext cx="503238" cy="217488"/>
          </a:xfrm>
          <a:prstGeom prst="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01" name="向下箭號 100"/>
          <p:cNvSpPr/>
          <p:nvPr/>
        </p:nvSpPr>
        <p:spPr>
          <a:xfrm>
            <a:off x="3924300" y="5106988"/>
            <a:ext cx="503238" cy="215900"/>
          </a:xfrm>
          <a:prstGeom prst="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02" name="向下箭號 101"/>
          <p:cNvSpPr/>
          <p:nvPr/>
        </p:nvSpPr>
        <p:spPr>
          <a:xfrm>
            <a:off x="3924300" y="5578475"/>
            <a:ext cx="503238" cy="215900"/>
          </a:xfrm>
          <a:prstGeom prst="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03" name="向下箭號 102"/>
          <p:cNvSpPr/>
          <p:nvPr/>
        </p:nvSpPr>
        <p:spPr>
          <a:xfrm>
            <a:off x="3924300" y="6115050"/>
            <a:ext cx="503238" cy="215900"/>
          </a:xfrm>
          <a:prstGeom prst="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04" name="向右箭號 103"/>
          <p:cNvSpPr/>
          <p:nvPr/>
        </p:nvSpPr>
        <p:spPr>
          <a:xfrm>
            <a:off x="2411413" y="2924175"/>
            <a:ext cx="792162" cy="288925"/>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05" name="向右箭號 104"/>
          <p:cNvSpPr/>
          <p:nvPr/>
        </p:nvSpPr>
        <p:spPr>
          <a:xfrm>
            <a:off x="2411413" y="3860800"/>
            <a:ext cx="792162" cy="288925"/>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06" name="向右箭號 105"/>
          <p:cNvSpPr/>
          <p:nvPr/>
        </p:nvSpPr>
        <p:spPr>
          <a:xfrm>
            <a:off x="5148263" y="5805488"/>
            <a:ext cx="792162" cy="287337"/>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07" name="向左箭號 106"/>
          <p:cNvSpPr/>
          <p:nvPr/>
        </p:nvSpPr>
        <p:spPr>
          <a:xfrm>
            <a:off x="5148263" y="2924175"/>
            <a:ext cx="863600" cy="288925"/>
          </a:xfrm>
          <a:prstGeom prst="lef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08" name="向左箭號 107"/>
          <p:cNvSpPr/>
          <p:nvPr/>
        </p:nvSpPr>
        <p:spPr>
          <a:xfrm>
            <a:off x="5148263" y="3860800"/>
            <a:ext cx="863600" cy="288925"/>
          </a:xfrm>
          <a:prstGeom prst="lef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09" name="向左箭號 108"/>
          <p:cNvSpPr/>
          <p:nvPr/>
        </p:nvSpPr>
        <p:spPr>
          <a:xfrm>
            <a:off x="5148263" y="4365625"/>
            <a:ext cx="863600" cy="287338"/>
          </a:xfrm>
          <a:prstGeom prst="lef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0" name="向左箭號 109"/>
          <p:cNvSpPr/>
          <p:nvPr/>
        </p:nvSpPr>
        <p:spPr>
          <a:xfrm>
            <a:off x="2411413" y="5805488"/>
            <a:ext cx="863600" cy="287337"/>
          </a:xfrm>
          <a:prstGeom prst="lef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1" name="向左箭號 110"/>
          <p:cNvSpPr/>
          <p:nvPr/>
        </p:nvSpPr>
        <p:spPr>
          <a:xfrm>
            <a:off x="2411413" y="4365625"/>
            <a:ext cx="863600" cy="287338"/>
          </a:xfrm>
          <a:prstGeom prst="lef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2" name="左-右雙向箭號 111"/>
          <p:cNvSpPr/>
          <p:nvPr/>
        </p:nvSpPr>
        <p:spPr>
          <a:xfrm>
            <a:off x="2339975" y="5373688"/>
            <a:ext cx="935038" cy="287337"/>
          </a:xfrm>
          <a:prstGeom prst="lef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3" name="左-右雙向箭號 112"/>
          <p:cNvSpPr/>
          <p:nvPr/>
        </p:nvSpPr>
        <p:spPr>
          <a:xfrm>
            <a:off x="5075238" y="5300663"/>
            <a:ext cx="936625" cy="288925"/>
          </a:xfrm>
          <a:prstGeom prst="lef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73" name="直線接點 72"/>
          <p:cNvCxnSpPr/>
          <p:nvPr/>
        </p:nvCxnSpPr>
        <p:spPr>
          <a:xfrm>
            <a:off x="34925" y="4221163"/>
            <a:ext cx="9074150" cy="0"/>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9534" name="文字方塊 74"/>
          <p:cNvSpPr txBox="1">
            <a:spLocks noChangeArrowheads="1"/>
          </p:cNvSpPr>
          <p:nvPr/>
        </p:nvSpPr>
        <p:spPr bwMode="auto">
          <a:xfrm>
            <a:off x="7848600" y="3716338"/>
            <a:ext cx="1403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zh-TW" altLang="en-US" sz="1400" b="1">
                <a:solidFill>
                  <a:srgbClr val="7030A0"/>
                </a:solidFill>
              </a:rPr>
              <a:t>案件媒合階段</a:t>
            </a:r>
          </a:p>
        </p:txBody>
      </p:sp>
      <p:sp>
        <p:nvSpPr>
          <p:cNvPr id="19535" name="文字方塊 76"/>
          <p:cNvSpPr txBox="1">
            <a:spLocks noChangeArrowheads="1"/>
          </p:cNvSpPr>
          <p:nvPr/>
        </p:nvSpPr>
        <p:spPr bwMode="auto">
          <a:xfrm>
            <a:off x="7848600" y="4418013"/>
            <a:ext cx="140335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zh-TW" altLang="en-US" sz="1400" b="1">
                <a:solidFill>
                  <a:srgbClr val="7030A0"/>
                </a:solidFill>
              </a:rPr>
              <a:t>履約作業階段</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流線">
  <a:themeElements>
    <a:clrScheme name="流線">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流線">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線">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流線">
  <a:themeElements>
    <a:clrScheme name="1_流線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F49100"/>
      </a:hlink>
      <a:folHlink>
        <a:srgbClr val="85DFD0"/>
      </a:folHlink>
    </a:clrScheme>
    <a:fontScheme name="1_流線">
      <a:majorFont>
        <a:latin typeface="Calibri"/>
        <a:ea typeface="新細明體"/>
        <a:cs typeface=""/>
      </a:majorFont>
      <a:minorFont>
        <a:latin typeface="Constantia"/>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流線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F49100"/>
        </a:hlink>
        <a:folHlink>
          <a:srgbClr val="85DFD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流線">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流線">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2038</TotalTime>
  <Words>3486</Words>
  <Application>Microsoft Office PowerPoint</Application>
  <PresentationFormat>如螢幕大小 (4:3)</PresentationFormat>
  <Paragraphs>388</Paragraphs>
  <Slides>33</Slides>
  <Notes>33</Notes>
  <HiddenSlides>0</HiddenSlides>
  <MMClips>0</MMClips>
  <ScaleCrop>false</ScaleCrop>
  <HeadingPairs>
    <vt:vector size="4" baseType="variant">
      <vt:variant>
        <vt:lpstr>佈景主題</vt:lpstr>
      </vt:variant>
      <vt:variant>
        <vt:i4>2</vt:i4>
      </vt:variant>
      <vt:variant>
        <vt:lpstr>投影片標題</vt:lpstr>
      </vt:variant>
      <vt:variant>
        <vt:i4>33</vt:i4>
      </vt:variant>
    </vt:vector>
  </HeadingPairs>
  <TitlesOfParts>
    <vt:vector size="35" baseType="lpstr">
      <vt:lpstr>流線</vt:lpstr>
      <vt:lpstr>1_流線</vt:lpstr>
      <vt:lpstr>第三組SKM期末報告  房仲行銷知識管理 -以信義房屋為例-</vt:lpstr>
      <vt:lpstr>簡報大綱</vt:lpstr>
      <vt:lpstr>研究動機與背景介紹 工作流程分析 及 個案面臨的挑戰</vt:lpstr>
      <vt:lpstr>研究動機 </vt:lpstr>
      <vt:lpstr>信義房屋仲介股份有限公司</vt:lpstr>
      <vt:lpstr>PowerPoint 簡報</vt:lpstr>
      <vt:lpstr>PowerPoint 簡報</vt:lpstr>
      <vt:lpstr>PowerPoint 簡報</vt:lpstr>
      <vt:lpstr>工作流程介紹</vt:lpstr>
      <vt:lpstr>面臨的挑戰 </vt:lpstr>
      <vt:lpstr>個案面臨的挑戰_SWOT分析 </vt:lpstr>
      <vt:lpstr>關鍵成功要素 及 知識管理與創新</vt:lpstr>
      <vt:lpstr>PowerPoint 簡報</vt:lpstr>
      <vt:lpstr>關鍵成功因素 </vt:lpstr>
      <vt:lpstr>工作階段與知識對照表 (一)</vt:lpstr>
      <vt:lpstr>工作階段與知識對照表 (二)</vt:lpstr>
      <vt:lpstr>房仲知識管理與創新</vt:lpstr>
      <vt:lpstr>知識管理與創新_知識地圖-1 </vt:lpstr>
      <vt:lpstr>知識管理與創新_知識地圖-2 </vt:lpstr>
      <vt:lpstr>知識管理與創新_知識庫-1 </vt:lpstr>
      <vt:lpstr>知識管理與創新_知識庫-2 </vt:lpstr>
      <vt:lpstr>知識管理與創新_知識社群-1 </vt:lpstr>
      <vt:lpstr>知識管理與創新_知識社群-2 </vt:lpstr>
      <vt:lpstr>結論 : 從固本中創造優勢 </vt:lpstr>
      <vt:lpstr>信義的五項修練 及 學習型組織的實踐</vt:lpstr>
      <vt:lpstr>信義的五項修練   </vt:lpstr>
      <vt:lpstr>  </vt:lpstr>
      <vt:lpstr> 信義企業大學五大學院 </vt:lpstr>
      <vt:lpstr>管理學院：雙軌制的生涯發展機制</vt:lpstr>
      <vt:lpstr>管理學院：雙軌制的生涯發展機制</vt:lpstr>
      <vt:lpstr>職能與發展結合，發展多元學習機制</vt:lpstr>
      <vt:lpstr>結論:向標竿公司學習</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志重&amp;金鳳</dc:creator>
  <cp:lastModifiedBy>Peter</cp:lastModifiedBy>
  <cp:revision>297</cp:revision>
  <dcterms:modified xsi:type="dcterms:W3CDTF">2011-06-16T02:15:33Z</dcterms:modified>
</cp:coreProperties>
</file>